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4"/>
  </p:notesMasterIdLst>
  <p:handoutMasterIdLst>
    <p:handoutMasterId r:id="rId45"/>
  </p:handoutMasterIdLst>
  <p:sldIdLst>
    <p:sldId id="257" r:id="rId5"/>
    <p:sldId id="384" r:id="rId6"/>
    <p:sldId id="421" r:id="rId7"/>
    <p:sldId id="396" r:id="rId8"/>
    <p:sldId id="397" r:id="rId9"/>
    <p:sldId id="395" r:id="rId10"/>
    <p:sldId id="317" r:id="rId11"/>
    <p:sldId id="428" r:id="rId12"/>
    <p:sldId id="393" r:id="rId13"/>
    <p:sldId id="407" r:id="rId14"/>
    <p:sldId id="415" r:id="rId15"/>
    <p:sldId id="394" r:id="rId16"/>
    <p:sldId id="408" r:id="rId17"/>
    <p:sldId id="392" r:id="rId18"/>
    <p:sldId id="422" r:id="rId19"/>
    <p:sldId id="277" r:id="rId20"/>
    <p:sldId id="405" r:id="rId21"/>
    <p:sldId id="416" r:id="rId22"/>
    <p:sldId id="423" r:id="rId23"/>
    <p:sldId id="424" r:id="rId24"/>
    <p:sldId id="418" r:id="rId25"/>
    <p:sldId id="427" r:id="rId26"/>
    <p:sldId id="429" r:id="rId27"/>
    <p:sldId id="430" r:id="rId28"/>
    <p:sldId id="431" r:id="rId29"/>
    <p:sldId id="432" r:id="rId30"/>
    <p:sldId id="433" r:id="rId31"/>
    <p:sldId id="434" r:id="rId32"/>
    <p:sldId id="435" r:id="rId33"/>
    <p:sldId id="409" r:id="rId34"/>
    <p:sldId id="419" r:id="rId35"/>
    <p:sldId id="420" r:id="rId36"/>
    <p:sldId id="417" r:id="rId37"/>
    <p:sldId id="436" r:id="rId38"/>
    <p:sldId id="437" r:id="rId39"/>
    <p:sldId id="438" r:id="rId40"/>
    <p:sldId id="426" r:id="rId41"/>
    <p:sldId id="321" r:id="rId42"/>
    <p:sldId id="39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00FF99"/>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3725" autoAdjust="0"/>
  </p:normalViewPr>
  <p:slideViewPr>
    <p:cSldViewPr snapToGrid="0">
      <p:cViewPr varScale="1">
        <p:scale>
          <a:sx n="72" d="100"/>
          <a:sy n="72" d="100"/>
        </p:scale>
        <p:origin x="456" y="6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6/13/2023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38</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scribbr.com/statistics/pearson-correlation-coefficient/" TargetMode="Externa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geeksforgeeks.org/user-based-collaborative-filte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338182" y="1179443"/>
            <a:ext cx="4426226" cy="1994453"/>
          </a:xfrm>
        </p:spPr>
        <p:txBody>
          <a:bodyPr anchor="b" anchorCtr="0">
            <a:normAutofit/>
          </a:bodyPr>
          <a:lstStyle/>
          <a:p>
            <a:r>
              <a:rPr lang="en-US" sz="4800" kern="1200" dirty="0">
                <a:latin typeface="+mn-lt"/>
                <a:ea typeface="+mn-ea"/>
                <a:cs typeface="+mn-cs"/>
              </a:rPr>
              <a:t>Introduction to</a:t>
            </a:r>
            <a:br>
              <a:rPr lang="en-US" sz="4800" kern="1200" dirty="0">
                <a:latin typeface="+mn-lt"/>
                <a:ea typeface="+mn-ea"/>
                <a:cs typeface="+mn-cs"/>
              </a:rPr>
            </a:br>
            <a:r>
              <a:rPr lang="en-US" sz="4800" kern="1200" dirty="0">
                <a:latin typeface="+mn-lt"/>
                <a:ea typeface="+mn-ea"/>
                <a:cs typeface="+mn-cs"/>
              </a:rPr>
              <a:t>Recommendation</a:t>
            </a:r>
            <a:r>
              <a:rPr lang="en-US" sz="4800" dirty="0">
                <a:latin typeface="+mn-lt"/>
                <a:ea typeface="+mn-ea"/>
                <a:cs typeface="+mn-cs"/>
              </a:rPr>
              <a:t> </a:t>
            </a:r>
            <a:r>
              <a:rPr lang="en-US" sz="4800" kern="1200" dirty="0">
                <a:latin typeface="+mn-lt"/>
                <a:ea typeface="+mn-ea"/>
                <a:cs typeface="+mn-cs"/>
              </a:rPr>
              <a:t>System</a:t>
            </a: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8535"/>
          <a:stretch/>
        </p:blipFill>
        <p:spPr>
          <a:xfrm>
            <a:off x="0" y="0"/>
            <a:ext cx="6816256"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338182" y="3482009"/>
            <a:ext cx="3907321" cy="816840"/>
          </a:xfrm>
        </p:spPr>
        <p:txBody>
          <a:bodyPr>
            <a:normAutofit fontScale="70000" lnSpcReduction="20000"/>
          </a:bodyPr>
          <a:lstStyle/>
          <a:p>
            <a:r>
              <a:rPr lang="en-US" sz="2800" dirty="0">
                <a:solidFill>
                  <a:srgbClr val="FFC000">
                    <a:alpha val="60000"/>
                  </a:srgbClr>
                </a:solidFill>
              </a:rPr>
              <a:t>Safaeat Molla</a:t>
            </a:r>
          </a:p>
          <a:p>
            <a:r>
              <a:rPr lang="en-US" sz="2800" dirty="0">
                <a:solidFill>
                  <a:srgbClr val="FFC000">
                    <a:alpha val="60000"/>
                  </a:srgbClr>
                </a:solidFill>
              </a:rPr>
              <a:t>Southeast University</a:t>
            </a:r>
          </a:p>
        </p:txBody>
      </p:sp>
      <p:sp>
        <p:nvSpPr>
          <p:cNvPr id="4" name="Date Placeholder 3">
            <a:extLst>
              <a:ext uri="{FF2B5EF4-FFF2-40B4-BE49-F238E27FC236}">
                <a16:creationId xmlns:a16="http://schemas.microsoft.com/office/drawing/2014/main" id="{A1279CEC-D6A8-1A76-2073-15F6EDB08CF4}"/>
              </a:ext>
            </a:extLst>
          </p:cNvPr>
          <p:cNvSpPr txBox="1">
            <a:spLocks/>
          </p:cNvSpPr>
          <p:nvPr/>
        </p:nvSpPr>
        <p:spPr>
          <a:xfrm>
            <a:off x="323657" y="6188765"/>
            <a:ext cx="3400203" cy="541539"/>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Saturday, June 3, 2023</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323658" y="326939"/>
            <a:ext cx="11090274" cy="789195"/>
          </a:xfrm>
        </p:spPr>
        <p:txBody>
          <a:bodyPr/>
          <a:lstStyle/>
          <a:p>
            <a:pPr algn="ctr"/>
            <a:r>
              <a:rPr lang="en-US" sz="4400" dirty="0"/>
              <a:t>Process of recommender systems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pic>
        <p:nvPicPr>
          <p:cNvPr id="16" name="Picture 15">
            <a:extLst>
              <a:ext uri="{FF2B5EF4-FFF2-40B4-BE49-F238E27FC236}">
                <a16:creationId xmlns:a16="http://schemas.microsoft.com/office/drawing/2014/main" id="{622D3122-93A4-A920-97C9-F1630DE12A50}"/>
              </a:ext>
            </a:extLst>
          </p:cNvPr>
          <p:cNvPicPr>
            <a:picLocks noChangeAspect="1"/>
          </p:cNvPicPr>
          <p:nvPr/>
        </p:nvPicPr>
        <p:blipFill rotWithShape="1">
          <a:blip r:embed="rId3"/>
          <a:srcRect l="16820" t="22072" r="16447" b="16929"/>
          <a:stretch/>
        </p:blipFill>
        <p:spPr>
          <a:xfrm>
            <a:off x="1147418" y="1443073"/>
            <a:ext cx="9647582" cy="4957949"/>
          </a:xfrm>
          <a:prstGeom prst="rect">
            <a:avLst/>
          </a:prstGeom>
        </p:spPr>
      </p:pic>
    </p:spTree>
    <p:extLst>
      <p:ext uri="{BB962C8B-B14F-4D97-AF65-F5344CB8AC3E}">
        <p14:creationId xmlns:p14="http://schemas.microsoft.com/office/powerpoint/2010/main" val="299046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323657" y="820262"/>
            <a:ext cx="11317479" cy="789195"/>
          </a:xfrm>
        </p:spPr>
        <p:txBody>
          <a:bodyPr/>
          <a:lstStyle/>
          <a:p>
            <a:pPr algn="ctr"/>
            <a:r>
              <a:rPr lang="en-US" sz="4400" dirty="0"/>
              <a:t>Who uses recommender systems?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1722783" y="2280286"/>
            <a:ext cx="8878956" cy="4031873"/>
          </a:xfrm>
          <a:prstGeom prst="rect">
            <a:avLst/>
          </a:prstGeom>
          <a:noFill/>
        </p:spPr>
        <p:txBody>
          <a:bodyPr wrap="square" rtlCol="0">
            <a:spAutoFit/>
          </a:bodyPr>
          <a:lstStyle/>
          <a:p>
            <a:pPr marL="285750" indent="-285750">
              <a:buFont typeface="Wingdings" panose="05000000000000000000" pitchFamily="2" charset="2"/>
              <a:buChar char="v"/>
            </a:pPr>
            <a:r>
              <a:rPr lang="en-US" sz="3200" dirty="0">
                <a:solidFill>
                  <a:schemeClr val="accent2">
                    <a:lumMod val="40000"/>
                    <a:lumOff val="60000"/>
                  </a:schemeClr>
                </a:solidFill>
              </a:rPr>
              <a:t>Retailers and e-commerce in general</a:t>
            </a:r>
          </a:p>
          <a:p>
            <a:r>
              <a:rPr lang="en-US" sz="2400" dirty="0">
                <a:solidFill>
                  <a:schemeClr val="accent2">
                    <a:lumMod val="40000"/>
                    <a:lumOff val="60000"/>
                  </a:schemeClr>
                </a:solidFill>
              </a:rPr>
              <a:t>          </a:t>
            </a:r>
            <a:r>
              <a:rPr lang="en-US" sz="2400" dirty="0"/>
              <a:t>-Amazon, Netflix, etc.</a:t>
            </a:r>
          </a:p>
          <a:p>
            <a:endParaRPr lang="en-US" sz="3200" dirty="0"/>
          </a:p>
          <a:p>
            <a:pPr marL="285750" indent="-285750">
              <a:buFont typeface="Wingdings" panose="05000000000000000000" pitchFamily="2" charset="2"/>
              <a:buChar char="v"/>
            </a:pPr>
            <a:r>
              <a:rPr lang="en-US" sz="3200" dirty="0">
                <a:solidFill>
                  <a:schemeClr val="accent2">
                    <a:lumMod val="40000"/>
                    <a:lumOff val="60000"/>
                  </a:schemeClr>
                </a:solidFill>
              </a:rPr>
              <a:t>Service sites, e.g. travel sites</a:t>
            </a:r>
          </a:p>
          <a:p>
            <a:endParaRPr lang="en-US" sz="3200" dirty="0">
              <a:solidFill>
                <a:schemeClr val="accent2">
                  <a:lumMod val="40000"/>
                  <a:lumOff val="60000"/>
                </a:schemeClr>
              </a:solidFill>
            </a:endParaRPr>
          </a:p>
          <a:p>
            <a:pPr marL="285750" indent="-285750">
              <a:buFont typeface="Wingdings" panose="05000000000000000000" pitchFamily="2" charset="2"/>
              <a:buChar char="v"/>
            </a:pPr>
            <a:r>
              <a:rPr lang="en-US" sz="3200" dirty="0">
                <a:solidFill>
                  <a:schemeClr val="accent2">
                    <a:lumMod val="40000"/>
                    <a:lumOff val="60000"/>
                  </a:schemeClr>
                </a:solidFill>
              </a:rPr>
              <a:t>Media organizations</a:t>
            </a:r>
          </a:p>
          <a:p>
            <a:endParaRPr lang="en-US" sz="3200" dirty="0">
              <a:solidFill>
                <a:schemeClr val="accent2">
                  <a:lumMod val="40000"/>
                  <a:lumOff val="60000"/>
                </a:schemeClr>
              </a:solidFill>
            </a:endParaRPr>
          </a:p>
          <a:p>
            <a:pPr marL="285750" indent="-285750">
              <a:buFont typeface="Wingdings" panose="05000000000000000000" pitchFamily="2" charset="2"/>
              <a:buChar char="v"/>
            </a:pPr>
            <a:r>
              <a:rPr lang="en-US" sz="3200" dirty="0">
                <a:solidFill>
                  <a:schemeClr val="accent2">
                    <a:lumMod val="40000"/>
                    <a:lumOff val="60000"/>
                  </a:schemeClr>
                </a:solidFill>
              </a:rPr>
              <a:t>Dating apps</a:t>
            </a:r>
          </a:p>
        </p:txBody>
      </p:sp>
    </p:spTree>
    <p:extLst>
      <p:ext uri="{BB962C8B-B14F-4D97-AF65-F5344CB8AC3E}">
        <p14:creationId xmlns:p14="http://schemas.microsoft.com/office/powerpoint/2010/main" val="228842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EE5DD4A-2C9C-A697-1418-CADADE0556C0}"/>
              </a:ext>
            </a:extLst>
          </p:cNvPr>
          <p:cNvPicPr>
            <a:picLocks noGrp="1" noChangeAspect="1"/>
          </p:cNvPicPr>
          <p:nvPr>
            <p:ph type="pic" sz="quarter" idx="13"/>
          </p:nvPr>
        </p:nvPicPr>
        <p:blipFill>
          <a:blip r:embed="rId2"/>
          <a:srcRect/>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5F32FCEA-22B3-BA66-5B08-C073FF47E6BC}"/>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6" name="Title 5">
            <a:extLst>
              <a:ext uri="{FF2B5EF4-FFF2-40B4-BE49-F238E27FC236}">
                <a16:creationId xmlns:a16="http://schemas.microsoft.com/office/drawing/2014/main" id="{7BC18A17-BA22-1443-EB5A-547B65AAF57F}"/>
              </a:ext>
            </a:extLst>
          </p:cNvPr>
          <p:cNvSpPr>
            <a:spLocks noGrp="1"/>
          </p:cNvSpPr>
          <p:nvPr>
            <p:ph type="ctrTitle"/>
          </p:nvPr>
        </p:nvSpPr>
        <p:spPr>
          <a:xfrm>
            <a:off x="550863" y="283812"/>
            <a:ext cx="11090274" cy="709682"/>
          </a:xfrm>
        </p:spPr>
        <p:txBody>
          <a:bodyPr/>
          <a:lstStyle/>
          <a:p>
            <a:r>
              <a:rPr lang="en-US" sz="4400" dirty="0"/>
              <a:t>Why there is a need?</a:t>
            </a:r>
          </a:p>
        </p:txBody>
      </p:sp>
      <p:sp>
        <p:nvSpPr>
          <p:cNvPr id="7" name="Subtitle 6">
            <a:extLst>
              <a:ext uri="{FF2B5EF4-FFF2-40B4-BE49-F238E27FC236}">
                <a16:creationId xmlns:a16="http://schemas.microsoft.com/office/drawing/2014/main" id="{7659771F-D7E8-59D0-132C-BF1530B18649}"/>
              </a:ext>
            </a:extLst>
          </p:cNvPr>
          <p:cNvSpPr>
            <a:spLocks noGrp="1"/>
          </p:cNvSpPr>
          <p:nvPr>
            <p:ph type="subTitle" idx="1"/>
          </p:nvPr>
        </p:nvSpPr>
        <p:spPr>
          <a:xfrm>
            <a:off x="550863" y="1437713"/>
            <a:ext cx="11090274" cy="4890742"/>
          </a:xfrm>
        </p:spPr>
        <p:txBody>
          <a:bodyPr/>
          <a:lstStyle/>
          <a:p>
            <a:pPr marL="457200" indent="-457200">
              <a:lnSpc>
                <a:spcPct val="100000"/>
              </a:lnSpc>
              <a:spcAft>
                <a:spcPts val="500"/>
              </a:spcAft>
              <a:buFont typeface="+mj-lt"/>
              <a:buAutoNum type="arabicPeriod"/>
            </a:pPr>
            <a:r>
              <a:rPr lang="en-US" sz="2800" b="0" i="0" dirty="0">
                <a:solidFill>
                  <a:schemeClr val="accent2">
                    <a:lumMod val="40000"/>
                    <a:lumOff val="60000"/>
                  </a:schemeClr>
                </a:solidFill>
                <a:effectLst/>
                <a:latin typeface="Roboto" panose="02000000000000000000" pitchFamily="2" charset="0"/>
              </a:rPr>
              <a:t>Information Overload</a:t>
            </a:r>
          </a:p>
          <a:p>
            <a:pPr marL="0" indent="0">
              <a:lnSpc>
                <a:spcPct val="100000"/>
              </a:lnSpc>
              <a:spcAft>
                <a:spcPts val="500"/>
              </a:spcAft>
            </a:pPr>
            <a:r>
              <a:rPr lang="en-US" sz="1600" dirty="0">
                <a:solidFill>
                  <a:schemeClr val="tx1"/>
                </a:solidFill>
                <a:latin typeface="Roboto" panose="02000000000000000000" pitchFamily="2" charset="0"/>
              </a:rPr>
              <a:t>-</a:t>
            </a:r>
            <a:r>
              <a:rPr lang="en-US" sz="1600" b="0" i="0" dirty="0">
                <a:solidFill>
                  <a:schemeClr val="tx1"/>
                </a:solidFill>
                <a:effectLst/>
                <a:latin typeface="Roboto" panose="02000000000000000000" pitchFamily="2" charset="0"/>
              </a:rPr>
              <a:t>Recommender systems help in addressing the information overload problem by retrieving the information desired by the user based on his or similar users' preferences and interests.</a:t>
            </a:r>
          </a:p>
          <a:p>
            <a:pPr marL="0" indent="0">
              <a:lnSpc>
                <a:spcPct val="100000"/>
              </a:lnSpc>
              <a:spcAft>
                <a:spcPts val="500"/>
              </a:spcAft>
            </a:pPr>
            <a:r>
              <a:rPr lang="en-US" sz="2800" b="0" i="0" dirty="0">
                <a:solidFill>
                  <a:schemeClr val="accent1">
                    <a:lumMod val="40000"/>
                    <a:lumOff val="60000"/>
                  </a:schemeClr>
                </a:solidFill>
                <a:effectLst/>
                <a:latin typeface="Roboto" panose="02000000000000000000" pitchFamily="2" charset="0"/>
              </a:rPr>
              <a:t>2. User Experience</a:t>
            </a:r>
          </a:p>
          <a:p>
            <a:pPr marL="457200" indent="-457200">
              <a:lnSpc>
                <a:spcPct val="100000"/>
              </a:lnSpc>
              <a:spcAft>
                <a:spcPts val="500"/>
              </a:spcAft>
              <a:buFontTx/>
              <a:buChar char="-"/>
            </a:pPr>
            <a:r>
              <a:rPr lang="en-US" sz="1600" dirty="0">
                <a:solidFill>
                  <a:schemeClr val="tx1"/>
                </a:solidFill>
                <a:latin typeface="Roboto" panose="02000000000000000000" pitchFamily="2" charset="0"/>
              </a:rPr>
              <a:t>Increase user satisfactions</a:t>
            </a:r>
          </a:p>
          <a:p>
            <a:pPr marL="457200" indent="-457200">
              <a:lnSpc>
                <a:spcPct val="100000"/>
              </a:lnSpc>
              <a:spcAft>
                <a:spcPts val="500"/>
              </a:spcAft>
              <a:buFontTx/>
              <a:buChar char="-"/>
            </a:pPr>
            <a:r>
              <a:rPr lang="en-US" sz="1600" dirty="0">
                <a:solidFill>
                  <a:schemeClr val="tx1"/>
                </a:solidFill>
                <a:latin typeface="Roboto" panose="02000000000000000000" pitchFamily="2" charset="0"/>
              </a:rPr>
              <a:t>Increase user fidelity</a:t>
            </a:r>
            <a:endParaRPr lang="en-US" sz="1600" b="0" i="0" dirty="0">
              <a:solidFill>
                <a:schemeClr val="tx1"/>
              </a:solidFill>
              <a:effectLst/>
              <a:latin typeface="Roboto" panose="02000000000000000000" pitchFamily="2" charset="0"/>
            </a:endParaRPr>
          </a:p>
          <a:p>
            <a:pPr marL="457200" indent="-457200">
              <a:lnSpc>
                <a:spcPct val="100000"/>
              </a:lnSpc>
              <a:spcBef>
                <a:spcPts val="100"/>
              </a:spcBef>
              <a:spcAft>
                <a:spcPts val="100"/>
              </a:spcAft>
              <a:buFontTx/>
              <a:buChar char="-"/>
            </a:pPr>
            <a:r>
              <a:rPr lang="en-US" sz="1600" b="0" i="0" dirty="0">
                <a:solidFill>
                  <a:schemeClr val="tx1"/>
                </a:solidFill>
                <a:effectLst/>
                <a:latin typeface="Roboto" panose="02000000000000000000" pitchFamily="2" charset="0"/>
              </a:rPr>
              <a:t>To enjoy the recommenda</a:t>
            </a:r>
            <a:r>
              <a:rPr lang="en-US" sz="1600" dirty="0">
                <a:solidFill>
                  <a:schemeClr val="tx1"/>
                </a:solidFill>
                <a:latin typeface="Roboto" panose="02000000000000000000" pitchFamily="2" charset="0"/>
              </a:rPr>
              <a:t>tion</a:t>
            </a:r>
            <a:endParaRPr lang="en-US" sz="1600" b="0" i="0" dirty="0">
              <a:solidFill>
                <a:schemeClr val="tx1"/>
              </a:solidFill>
              <a:effectLst/>
              <a:latin typeface="Roboto" panose="02000000000000000000" pitchFamily="2" charset="0"/>
            </a:endParaRPr>
          </a:p>
          <a:p>
            <a:pPr marL="0" indent="0">
              <a:lnSpc>
                <a:spcPct val="100000"/>
              </a:lnSpc>
              <a:spcAft>
                <a:spcPts val="500"/>
              </a:spcAft>
            </a:pPr>
            <a:r>
              <a:rPr lang="en-US" sz="2800" b="0" i="0" dirty="0">
                <a:solidFill>
                  <a:schemeClr val="accent1">
                    <a:lumMod val="40000"/>
                    <a:lumOff val="60000"/>
                  </a:schemeClr>
                </a:solidFill>
                <a:effectLst/>
                <a:latin typeface="Roboto" panose="02000000000000000000" pitchFamily="2" charset="0"/>
              </a:rPr>
              <a:t>3. Revenues</a:t>
            </a:r>
          </a:p>
          <a:p>
            <a:pPr marL="0" indent="0">
              <a:lnSpc>
                <a:spcPct val="100000"/>
              </a:lnSpc>
              <a:spcAft>
                <a:spcPts val="500"/>
              </a:spcAft>
            </a:pPr>
            <a:r>
              <a:rPr lang="en-US" sz="2800" dirty="0">
                <a:solidFill>
                  <a:schemeClr val="tx1"/>
                </a:solidFill>
                <a:latin typeface="Roboto" panose="02000000000000000000" pitchFamily="2" charset="0"/>
              </a:rPr>
              <a:t>-</a:t>
            </a:r>
            <a:r>
              <a:rPr lang="en-US" sz="1600" dirty="0">
                <a:solidFill>
                  <a:schemeClr val="tx1">
                    <a:lumMod val="95000"/>
                  </a:schemeClr>
                </a:solidFill>
                <a:latin typeface="Roboto" panose="02000000000000000000" pitchFamily="2" charset="0"/>
              </a:rPr>
              <a:t>To increase the number of items sold</a:t>
            </a:r>
            <a:endParaRPr lang="en-US" sz="1600" b="0" i="0" dirty="0">
              <a:solidFill>
                <a:schemeClr val="tx1">
                  <a:lumMod val="95000"/>
                </a:schemeClr>
              </a:solidFill>
              <a:effectLst/>
              <a:latin typeface="Roboto" panose="02000000000000000000" pitchFamily="2" charset="0"/>
            </a:endParaRPr>
          </a:p>
        </p:txBody>
      </p:sp>
      <p:sp>
        <p:nvSpPr>
          <p:cNvPr id="9" name="Date Placeholder 3">
            <a:extLst>
              <a:ext uri="{FF2B5EF4-FFF2-40B4-BE49-F238E27FC236}">
                <a16:creationId xmlns:a16="http://schemas.microsoft.com/office/drawing/2014/main" id="{D712B7D6-CB79-AF87-41E0-639FC3E35E7C}"/>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pic>
        <p:nvPicPr>
          <p:cNvPr id="2" name="Picture 1" descr="image.jpg">
            <a:extLst>
              <a:ext uri="{FF2B5EF4-FFF2-40B4-BE49-F238E27FC236}">
                <a16:creationId xmlns:a16="http://schemas.microsoft.com/office/drawing/2014/main" id="{7781AC50-1805-C829-9F69-BA9E60A43621}"/>
              </a:ext>
            </a:extLst>
          </p:cNvPr>
          <p:cNvPicPr>
            <a:picLocks noChangeAspect="1"/>
          </p:cNvPicPr>
          <p:nvPr/>
        </p:nvPicPr>
        <p:blipFill rotWithShape="1">
          <a:blip r:embed="rId3"/>
          <a:srcRect l="12334" t="21551" r="13302" b="23082"/>
          <a:stretch/>
        </p:blipFill>
        <p:spPr>
          <a:xfrm>
            <a:off x="7122146" y="3789480"/>
            <a:ext cx="4518991" cy="2520832"/>
          </a:xfrm>
          <a:prstGeom prst="rect">
            <a:avLst/>
          </a:prstGeom>
        </p:spPr>
      </p:pic>
    </p:spTree>
    <p:extLst>
      <p:ext uri="{BB962C8B-B14F-4D97-AF65-F5344CB8AC3E}">
        <p14:creationId xmlns:p14="http://schemas.microsoft.com/office/powerpoint/2010/main" val="271355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additive="base">
                                        <p:cTn id="18"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 calcmode="lin" valueType="num">
                                      <p:cBhvr additive="base">
                                        <p:cTn id="30"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 calcmode="lin" valueType="num">
                                      <p:cBhvr additive="base">
                                        <p:cTn id="3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additive="base">
                                        <p:cTn id="4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anim calcmode="lin" valueType="num">
                                      <p:cBhvr additive="base">
                                        <p:cTn id="4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 calcmode="lin" valueType="num">
                                      <p:cBhvr additive="base">
                                        <p:cTn id="5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2332-3C67-C10A-0C26-0ED6413C335D}"/>
              </a:ext>
            </a:extLst>
          </p:cNvPr>
          <p:cNvSpPr>
            <a:spLocks noGrp="1"/>
          </p:cNvSpPr>
          <p:nvPr>
            <p:ph type="ctrTitle"/>
          </p:nvPr>
        </p:nvSpPr>
        <p:spPr>
          <a:xfrm>
            <a:off x="550863" y="196900"/>
            <a:ext cx="11090273" cy="710090"/>
          </a:xfrm>
        </p:spPr>
        <p:txBody>
          <a:bodyPr/>
          <a:lstStyle/>
          <a:p>
            <a:pPr algn="ctr"/>
            <a:r>
              <a:rPr lang="en-US" sz="4000" b="0" i="0" dirty="0">
                <a:effectLst/>
                <a:latin typeface="Roboto" panose="02000000000000000000" pitchFamily="2" charset="0"/>
              </a:rPr>
              <a:t>Goals and benefits of Recommender Systems</a:t>
            </a:r>
            <a:endParaRPr lang="en-US" sz="4000" dirty="0"/>
          </a:p>
        </p:txBody>
      </p:sp>
      <p:sp>
        <p:nvSpPr>
          <p:cNvPr id="6" name="Slide Number Placeholder 5">
            <a:extLst>
              <a:ext uri="{FF2B5EF4-FFF2-40B4-BE49-F238E27FC236}">
                <a16:creationId xmlns:a16="http://schemas.microsoft.com/office/drawing/2014/main" id="{F8B4C50D-25D0-15C2-B129-2B5AC3533805}"/>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7" name="TextBox 6">
            <a:extLst>
              <a:ext uri="{FF2B5EF4-FFF2-40B4-BE49-F238E27FC236}">
                <a16:creationId xmlns:a16="http://schemas.microsoft.com/office/drawing/2014/main" id="{B5800A88-A796-90C3-0921-09FBC6E994D1}"/>
              </a:ext>
            </a:extLst>
          </p:cNvPr>
          <p:cNvSpPr txBox="1"/>
          <p:nvPr/>
        </p:nvSpPr>
        <p:spPr>
          <a:xfrm>
            <a:off x="6586330" y="1705451"/>
            <a:ext cx="5054806" cy="4924425"/>
          </a:xfrm>
          <a:prstGeom prst="rect">
            <a:avLst/>
          </a:prstGeom>
          <a:noFill/>
        </p:spPr>
        <p:txBody>
          <a:bodyPr wrap="square" rtlCol="0">
            <a:spAutoFit/>
          </a:bodyPr>
          <a:lstStyle/>
          <a:p>
            <a:pPr algn="just"/>
            <a:r>
              <a:rPr lang="en-US" sz="2800" b="0" i="0" dirty="0">
                <a:solidFill>
                  <a:schemeClr val="accent2">
                    <a:lumMod val="40000"/>
                    <a:lumOff val="60000"/>
                  </a:schemeClr>
                </a:solidFill>
                <a:effectLst/>
                <a:latin typeface="Arial" panose="020B0604020202020204" pitchFamily="34" charset="0"/>
                <a:cs typeface="Arial" panose="020B0604020202020204" pitchFamily="34" charset="0"/>
              </a:rPr>
              <a:t>For the business-</a:t>
            </a:r>
          </a:p>
          <a:p>
            <a:pPr algn="just"/>
            <a:endParaRPr lang="en-US" sz="2800" b="0" i="0" dirty="0">
              <a:effectLst/>
              <a:latin typeface="Arial" panose="020B0604020202020204" pitchFamily="34" charset="0"/>
              <a:cs typeface="Arial" panose="020B0604020202020204" pitchFamily="34" charset="0"/>
            </a:endParaRPr>
          </a:p>
          <a:p>
            <a:pPr marL="457200" indent="-457200" algn="just">
              <a:buAutoNum type="arabicPeriod"/>
            </a:pPr>
            <a:r>
              <a:rPr lang="en-US" sz="2000" b="0" i="0" dirty="0">
                <a:effectLst/>
                <a:latin typeface="Arial" panose="020B0604020202020204" pitchFamily="34" charset="0"/>
                <a:cs typeface="Arial" panose="020B0604020202020204" pitchFamily="34" charset="0"/>
              </a:rPr>
              <a:t>Improving business success indicators (or key performance indicators, KPI)</a:t>
            </a:r>
          </a:p>
          <a:p>
            <a:pPr algn="just"/>
            <a:endParaRPr lang="en-US" sz="2000" b="0" i="0" dirty="0">
              <a:effectLst/>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US" sz="1600" b="0" i="0" dirty="0">
                <a:effectLst/>
                <a:latin typeface="Arial" panose="020B0604020202020204" pitchFamily="34" charset="0"/>
                <a:cs typeface="Arial" panose="020B0604020202020204" pitchFamily="34" charset="0"/>
              </a:rPr>
              <a:t>Increasing revenue, CTR, watching/listening duration</a:t>
            </a:r>
          </a:p>
          <a:p>
            <a:pPr marL="342900" indent="-342900" algn="just">
              <a:buFont typeface="Wingdings" panose="05000000000000000000" pitchFamily="2" charset="2"/>
              <a:buChar char="§"/>
            </a:pPr>
            <a:r>
              <a:rPr lang="en-US" sz="1600" b="0" i="0" dirty="0">
                <a:effectLst/>
                <a:latin typeface="Arial" panose="020B0604020202020204" pitchFamily="34" charset="0"/>
                <a:cs typeface="Arial" panose="020B0604020202020204" pitchFamily="34" charset="0"/>
              </a:rPr>
              <a:t>Increasing conversion rate and user engagement, reducing churn</a:t>
            </a:r>
          </a:p>
          <a:p>
            <a:pPr marL="342900" indent="-342900" algn="just">
              <a:buFont typeface="Wingdings" panose="05000000000000000000" pitchFamily="2" charset="2"/>
              <a:buChar char="§"/>
            </a:pPr>
            <a:r>
              <a:rPr lang="en-US" sz="1600" b="0" i="0" dirty="0">
                <a:effectLst/>
                <a:latin typeface="Arial" panose="020B0604020202020204" pitchFamily="34" charset="0"/>
                <a:cs typeface="Arial" panose="020B0604020202020204" pitchFamily="34" charset="0"/>
              </a:rPr>
              <a:t>Cross-selling, upselling, advertisement</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2. </a:t>
            </a:r>
            <a:r>
              <a:rPr lang="en-US" sz="1800" b="0" i="0" dirty="0">
                <a:effectLst/>
                <a:latin typeface="Arial" panose="020B0604020202020204" pitchFamily="34" charset="0"/>
                <a:cs typeface="Arial" panose="020B0604020202020204" pitchFamily="34" charset="0"/>
              </a:rPr>
              <a:t>Reducing popularity effect, less popular contents are also consumed </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3. Pr</a:t>
            </a:r>
            <a:r>
              <a:rPr lang="en-US" sz="1800" b="0" i="0" dirty="0">
                <a:effectLst/>
                <a:latin typeface="Arial" panose="020B0604020202020204" pitchFamily="34" charset="0"/>
                <a:cs typeface="Arial" panose="020B0604020202020204" pitchFamily="34" charset="0"/>
              </a:rPr>
              <a:t>omotions, targeting, campaign</a:t>
            </a:r>
            <a:endParaRPr lang="en-US" sz="1800" dirty="0">
              <a:latin typeface="Arial" panose="020B0604020202020204" pitchFamily="34" charset="0"/>
              <a:cs typeface="Arial" panose="020B0604020202020204" pitchFamily="34" charset="0"/>
            </a:endParaRPr>
          </a:p>
          <a:p>
            <a:pPr algn="just"/>
            <a:endParaRPr lang="en-US" dirty="0"/>
          </a:p>
        </p:txBody>
      </p:sp>
      <p:sp>
        <p:nvSpPr>
          <p:cNvPr id="10" name="TextBox 9">
            <a:extLst>
              <a:ext uri="{FF2B5EF4-FFF2-40B4-BE49-F238E27FC236}">
                <a16:creationId xmlns:a16="http://schemas.microsoft.com/office/drawing/2014/main" id="{099862E3-898A-C4F8-DC24-5D5E75C2E1D3}"/>
              </a:ext>
            </a:extLst>
          </p:cNvPr>
          <p:cNvSpPr txBox="1"/>
          <p:nvPr/>
        </p:nvSpPr>
        <p:spPr>
          <a:xfrm>
            <a:off x="550863" y="1705451"/>
            <a:ext cx="5690911" cy="4031873"/>
          </a:xfrm>
          <a:prstGeom prst="rect">
            <a:avLst/>
          </a:prstGeom>
          <a:noFill/>
        </p:spPr>
        <p:txBody>
          <a:bodyPr wrap="square" rtlCol="0">
            <a:spAutoFit/>
          </a:bodyPr>
          <a:lstStyle/>
          <a:p>
            <a:pPr algn="just"/>
            <a:r>
              <a:rPr lang="en-US" sz="2800" b="0" i="0" dirty="0">
                <a:solidFill>
                  <a:schemeClr val="accent2">
                    <a:lumMod val="40000"/>
                    <a:lumOff val="60000"/>
                  </a:schemeClr>
                </a:solidFill>
                <a:effectLst/>
                <a:latin typeface="Arial" panose="020B0604020202020204" pitchFamily="34" charset="0"/>
                <a:cs typeface="Arial" panose="020B0604020202020204" pitchFamily="34" charset="0"/>
              </a:rPr>
              <a:t>For the consumers (users)-</a:t>
            </a:r>
          </a:p>
          <a:p>
            <a:pPr algn="just"/>
            <a:endParaRPr lang="en-US" sz="2800" b="0" i="0" dirty="0">
              <a:effectLst/>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000" b="0" i="0" dirty="0">
                <a:effectLst/>
                <a:latin typeface="Arial" panose="020B0604020202020204" pitchFamily="34" charset="0"/>
                <a:cs typeface="Arial" panose="020B0604020202020204" pitchFamily="34" charset="0"/>
              </a:rPr>
              <a:t>Helping the users to find useful contents to satisfy their needs.</a:t>
            </a:r>
          </a:p>
          <a:p>
            <a:pPr algn="just"/>
            <a:endParaRPr lang="en-US" sz="2000" b="0" i="0" dirty="0">
              <a:effectLst/>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000" b="0" i="0" dirty="0">
                <a:effectLst/>
                <a:latin typeface="Arial" panose="020B0604020202020204" pitchFamily="34" charset="0"/>
                <a:cs typeface="Arial" panose="020B0604020202020204" pitchFamily="34" charset="0"/>
              </a:rPr>
              <a:t>Reducing the time of content searching.</a:t>
            </a:r>
          </a:p>
          <a:p>
            <a:pPr algn="just"/>
            <a:endParaRPr lang="en-US" sz="2000" b="0" i="0" dirty="0">
              <a:effectLst/>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000" b="0" i="0" dirty="0">
                <a:effectLst/>
                <a:latin typeface="Arial" panose="020B0604020202020204" pitchFamily="34" charset="0"/>
                <a:cs typeface="Arial" panose="020B0604020202020204" pitchFamily="34" charset="0"/>
              </a:rPr>
              <a:t>Providing relevant information from the massive information flow.</a:t>
            </a:r>
          </a:p>
          <a:p>
            <a:pPr algn="just"/>
            <a:endParaRPr lang="en-US" sz="2000" b="0" i="0" dirty="0">
              <a:effectLst/>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000" b="0" i="0" dirty="0">
                <a:effectLst/>
                <a:latin typeface="Arial" panose="020B0604020202020204" pitchFamily="34" charset="0"/>
                <a:cs typeface="Arial" panose="020B0604020202020204" pitchFamily="34" charset="0"/>
              </a:rPr>
              <a:t>Exploring new preferences, trust in recommender system.</a:t>
            </a:r>
            <a:endParaRPr lang="en-US" sz="1400" dirty="0">
              <a:latin typeface="Arial" panose="020B0604020202020204" pitchFamily="34" charset="0"/>
              <a:cs typeface="Arial" panose="020B0604020202020204" pitchFamily="34" charset="0"/>
            </a:endParaRPr>
          </a:p>
        </p:txBody>
      </p:sp>
      <p:sp>
        <p:nvSpPr>
          <p:cNvPr id="12" name="Date Placeholder 3">
            <a:extLst>
              <a:ext uri="{FF2B5EF4-FFF2-40B4-BE49-F238E27FC236}">
                <a16:creationId xmlns:a16="http://schemas.microsoft.com/office/drawing/2014/main" id="{0AEAEB7E-7C48-1118-CD4C-1AB69443F49E}"/>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Tree>
    <p:extLst>
      <p:ext uri="{BB962C8B-B14F-4D97-AF65-F5344CB8AC3E}">
        <p14:creationId xmlns:p14="http://schemas.microsoft.com/office/powerpoint/2010/main" val="394819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813EE7F-8887-9D17-A6B7-2ADDE9DCE65B}"/>
              </a:ext>
            </a:extLst>
          </p:cNvPr>
          <p:cNvSpPr>
            <a:spLocks noGrp="1"/>
          </p:cNvSpPr>
          <p:nvPr>
            <p:ph type="pic" sz="quarter" idx="13"/>
          </p:nvPr>
        </p:nvSpPr>
        <p:spPr/>
      </p:sp>
      <p:sp>
        <p:nvSpPr>
          <p:cNvPr id="3" name="Date Placeholder 2">
            <a:extLst>
              <a:ext uri="{FF2B5EF4-FFF2-40B4-BE49-F238E27FC236}">
                <a16:creationId xmlns:a16="http://schemas.microsoft.com/office/drawing/2014/main" id="{20AEF956-03E5-D804-9811-7155AF1ADD8C}"/>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5DF43849-F261-BB1E-3846-118F49E2F997}"/>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02547AF-4FC5-9AD3-C68B-85A0E9A65F30}"/>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6" name="Title 5">
            <a:extLst>
              <a:ext uri="{FF2B5EF4-FFF2-40B4-BE49-F238E27FC236}">
                <a16:creationId xmlns:a16="http://schemas.microsoft.com/office/drawing/2014/main" id="{DA09D2EB-E4A6-269D-1A45-A65706E6D986}"/>
              </a:ext>
            </a:extLst>
          </p:cNvPr>
          <p:cNvSpPr>
            <a:spLocks noGrp="1"/>
          </p:cNvSpPr>
          <p:nvPr>
            <p:ph type="ctrTitle"/>
          </p:nvPr>
        </p:nvSpPr>
        <p:spPr/>
        <p:txBody>
          <a:bodyPr/>
          <a:lstStyle/>
          <a:p>
            <a:endParaRPr lang="en-US"/>
          </a:p>
        </p:txBody>
      </p:sp>
      <p:pic>
        <p:nvPicPr>
          <p:cNvPr id="8" name="Picture 7">
            <a:extLst>
              <a:ext uri="{FF2B5EF4-FFF2-40B4-BE49-F238E27FC236}">
                <a16:creationId xmlns:a16="http://schemas.microsoft.com/office/drawing/2014/main" id="{1B2E112E-F436-C8D9-60D9-2F4640B23D72}"/>
              </a:ext>
            </a:extLst>
          </p:cNvPr>
          <p:cNvPicPr>
            <a:picLocks noChangeAspect="1"/>
          </p:cNvPicPr>
          <p:nvPr/>
        </p:nvPicPr>
        <p:blipFill>
          <a:blip r:embed="rId2"/>
          <a:stretch>
            <a:fillRect/>
          </a:stretch>
        </p:blipFill>
        <p:spPr>
          <a:xfrm>
            <a:off x="0" y="1"/>
            <a:ext cx="12192000" cy="6857999"/>
          </a:xfrm>
          <a:prstGeom prst="rect">
            <a:avLst/>
          </a:prstGeom>
        </p:spPr>
      </p:pic>
      <p:sp>
        <p:nvSpPr>
          <p:cNvPr id="9" name="Rectangle: Rounded Corners 8">
            <a:extLst>
              <a:ext uri="{FF2B5EF4-FFF2-40B4-BE49-F238E27FC236}">
                <a16:creationId xmlns:a16="http://schemas.microsoft.com/office/drawing/2014/main" id="{30620E1F-0AF8-F55F-4BAC-0A8999DD9C31}"/>
              </a:ext>
            </a:extLst>
          </p:cNvPr>
          <p:cNvSpPr/>
          <p:nvPr/>
        </p:nvSpPr>
        <p:spPr>
          <a:xfrm>
            <a:off x="4411039" y="2941933"/>
            <a:ext cx="3286539" cy="2001175"/>
          </a:xfrm>
          <a:prstGeom prst="roundRect">
            <a:avLst/>
          </a:prstGeom>
          <a:solidFill>
            <a:schemeClr val="bg2">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Recommender</a:t>
            </a:r>
          </a:p>
          <a:p>
            <a:pPr algn="ctr"/>
            <a:r>
              <a:rPr lang="en-US" sz="3200" dirty="0"/>
              <a:t>System</a:t>
            </a:r>
          </a:p>
        </p:txBody>
      </p:sp>
      <p:sp>
        <p:nvSpPr>
          <p:cNvPr id="10" name="Thought Bubble: Cloud 9">
            <a:extLst>
              <a:ext uri="{FF2B5EF4-FFF2-40B4-BE49-F238E27FC236}">
                <a16:creationId xmlns:a16="http://schemas.microsoft.com/office/drawing/2014/main" id="{B1CC0CB5-3759-0132-DB26-0534A3C96E75}"/>
              </a:ext>
            </a:extLst>
          </p:cNvPr>
          <p:cNvSpPr/>
          <p:nvPr/>
        </p:nvSpPr>
        <p:spPr>
          <a:xfrm flipH="1">
            <a:off x="1407145" y="2067756"/>
            <a:ext cx="2399402" cy="1828800"/>
          </a:xfrm>
          <a:prstGeom prst="cloudCallou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50000"/>
                  </a:schemeClr>
                </a:solidFill>
              </a:rPr>
              <a:t>Items</a:t>
            </a:r>
          </a:p>
        </p:txBody>
      </p:sp>
      <p:sp>
        <p:nvSpPr>
          <p:cNvPr id="11" name="Oval 10">
            <a:extLst>
              <a:ext uri="{FF2B5EF4-FFF2-40B4-BE49-F238E27FC236}">
                <a16:creationId xmlns:a16="http://schemas.microsoft.com/office/drawing/2014/main" id="{6096D024-00CD-AC51-D5C4-1753591D5155}"/>
              </a:ext>
            </a:extLst>
          </p:cNvPr>
          <p:cNvSpPr/>
          <p:nvPr/>
        </p:nvSpPr>
        <p:spPr>
          <a:xfrm>
            <a:off x="2419972" y="3200601"/>
            <a:ext cx="281539" cy="28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BB9943E-8142-68D4-0213-8F7C7D0343F3}"/>
              </a:ext>
            </a:extLst>
          </p:cNvPr>
          <p:cNvSpPr/>
          <p:nvPr/>
        </p:nvSpPr>
        <p:spPr>
          <a:xfrm>
            <a:off x="2064749" y="2416429"/>
            <a:ext cx="281539" cy="28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EB4AA15-3593-DC9B-9682-27FDC2C7E8D0}"/>
              </a:ext>
            </a:extLst>
          </p:cNvPr>
          <p:cNvSpPr/>
          <p:nvPr/>
        </p:nvSpPr>
        <p:spPr>
          <a:xfrm>
            <a:off x="1923980" y="2818434"/>
            <a:ext cx="281539" cy="28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CEDB64-1D15-CFBE-63E4-0BE47D8EFF47}"/>
              </a:ext>
            </a:extLst>
          </p:cNvPr>
          <p:cNvSpPr/>
          <p:nvPr/>
        </p:nvSpPr>
        <p:spPr>
          <a:xfrm>
            <a:off x="2511525" y="2421735"/>
            <a:ext cx="281539" cy="28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7217C2A-A5EE-5DCA-337A-3A98B0717F4F}"/>
              </a:ext>
            </a:extLst>
          </p:cNvPr>
          <p:cNvSpPr/>
          <p:nvPr/>
        </p:nvSpPr>
        <p:spPr>
          <a:xfrm>
            <a:off x="2898224" y="3200600"/>
            <a:ext cx="281539" cy="28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hought Bubble: Cloud 15">
            <a:extLst>
              <a:ext uri="{FF2B5EF4-FFF2-40B4-BE49-F238E27FC236}">
                <a16:creationId xmlns:a16="http://schemas.microsoft.com/office/drawing/2014/main" id="{D9D659C2-FCF7-C5EF-9DA2-B435553F7F4A}"/>
              </a:ext>
            </a:extLst>
          </p:cNvPr>
          <p:cNvSpPr/>
          <p:nvPr/>
        </p:nvSpPr>
        <p:spPr>
          <a:xfrm>
            <a:off x="8303554" y="2001492"/>
            <a:ext cx="2399402" cy="1828800"/>
          </a:xfrm>
          <a:prstGeom prst="cloudCallou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50000"/>
                  </a:schemeClr>
                </a:solidFill>
              </a:rPr>
              <a:t>User</a:t>
            </a:r>
          </a:p>
        </p:txBody>
      </p:sp>
      <p:sp>
        <p:nvSpPr>
          <p:cNvPr id="17" name="Arrow: Right 16">
            <a:extLst>
              <a:ext uri="{FF2B5EF4-FFF2-40B4-BE49-F238E27FC236}">
                <a16:creationId xmlns:a16="http://schemas.microsoft.com/office/drawing/2014/main" id="{07C4E0D6-F8B4-4679-27DD-B1B5C972D542}"/>
              </a:ext>
            </a:extLst>
          </p:cNvPr>
          <p:cNvSpPr/>
          <p:nvPr/>
        </p:nvSpPr>
        <p:spPr>
          <a:xfrm>
            <a:off x="3295960" y="3796744"/>
            <a:ext cx="1018210" cy="424069"/>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3D8D64-99AD-F208-0E08-5AB6F460D073}"/>
              </a:ext>
            </a:extLst>
          </p:cNvPr>
          <p:cNvSpPr/>
          <p:nvPr/>
        </p:nvSpPr>
        <p:spPr>
          <a:xfrm flipH="1">
            <a:off x="7781197" y="3727451"/>
            <a:ext cx="1018210" cy="424069"/>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F25A88D2-369C-14EF-9173-7B8DF4B979C3}"/>
              </a:ext>
            </a:extLst>
          </p:cNvPr>
          <p:cNvSpPr/>
          <p:nvPr/>
        </p:nvSpPr>
        <p:spPr>
          <a:xfrm rot="5400000">
            <a:off x="5642219" y="5086153"/>
            <a:ext cx="691656" cy="42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6C1310B-4A5C-4CC4-4AC7-9D155A695713}"/>
              </a:ext>
            </a:extLst>
          </p:cNvPr>
          <p:cNvSpPr txBox="1"/>
          <p:nvPr/>
        </p:nvSpPr>
        <p:spPr>
          <a:xfrm>
            <a:off x="3988140" y="5650821"/>
            <a:ext cx="3999813" cy="954107"/>
          </a:xfrm>
          <a:prstGeom prst="rect">
            <a:avLst/>
          </a:prstGeom>
          <a:noFill/>
        </p:spPr>
        <p:txBody>
          <a:bodyPr wrap="none" rtlCol="0">
            <a:spAutoFit/>
          </a:bodyPr>
          <a:lstStyle/>
          <a:p>
            <a:pPr algn="ctr"/>
            <a:r>
              <a:rPr lang="en-US" sz="2800" dirty="0"/>
              <a:t>Recommend Item to User</a:t>
            </a:r>
          </a:p>
          <a:p>
            <a:pPr algn="ctr"/>
            <a:r>
              <a:rPr lang="en-US" sz="2800" dirty="0"/>
              <a:t>Or User to Item. </a:t>
            </a:r>
          </a:p>
        </p:txBody>
      </p:sp>
      <p:sp>
        <p:nvSpPr>
          <p:cNvPr id="22" name="Title 14">
            <a:extLst>
              <a:ext uri="{FF2B5EF4-FFF2-40B4-BE49-F238E27FC236}">
                <a16:creationId xmlns:a16="http://schemas.microsoft.com/office/drawing/2014/main" id="{B9487CED-53F4-D1ED-A9A6-AEA1C8353D64}"/>
              </a:ext>
            </a:extLst>
          </p:cNvPr>
          <p:cNvSpPr txBox="1">
            <a:spLocks/>
          </p:cNvSpPr>
          <p:nvPr/>
        </p:nvSpPr>
        <p:spPr>
          <a:xfrm>
            <a:off x="742122" y="0"/>
            <a:ext cx="10899015" cy="1411488"/>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gn="ctr">
              <a:lnSpc>
                <a:spcPct val="100000"/>
              </a:lnSpc>
            </a:pPr>
            <a:r>
              <a:rPr lang="en-US" sz="4400" dirty="0"/>
              <a:t>So, Recommendation System as a Software Agents/ User-</a:t>
            </a:r>
          </a:p>
        </p:txBody>
      </p:sp>
      <p:sp>
        <p:nvSpPr>
          <p:cNvPr id="24" name="Date Placeholder 3">
            <a:extLst>
              <a:ext uri="{FF2B5EF4-FFF2-40B4-BE49-F238E27FC236}">
                <a16:creationId xmlns:a16="http://schemas.microsoft.com/office/drawing/2014/main" id="{FBB8A698-3C08-90B9-F578-2E88D7A6599F}"/>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Tree>
    <p:extLst>
      <p:ext uri="{BB962C8B-B14F-4D97-AF65-F5344CB8AC3E}">
        <p14:creationId xmlns:p14="http://schemas.microsoft.com/office/powerpoint/2010/main" val="150588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19" grpId="0" animBg="1"/>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323658" y="344684"/>
            <a:ext cx="11544684" cy="954107"/>
          </a:xfrm>
        </p:spPr>
        <p:txBody>
          <a:bodyPr/>
          <a:lstStyle/>
          <a:p>
            <a:r>
              <a:rPr lang="en-US" sz="4400" dirty="0"/>
              <a:t>The problems of recommendation system</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323658" y="2060166"/>
            <a:ext cx="11544684" cy="3754874"/>
          </a:xfrm>
          <a:prstGeom prst="rect">
            <a:avLst/>
          </a:prstGeom>
          <a:noFill/>
        </p:spPr>
        <p:txBody>
          <a:bodyPr wrap="square" rtlCol="0">
            <a:spAutoFit/>
          </a:bodyPr>
          <a:lstStyle/>
          <a:p>
            <a:pPr algn="l"/>
            <a:r>
              <a:rPr lang="en-US" sz="2400" b="0" i="0" dirty="0">
                <a:solidFill>
                  <a:schemeClr val="accent2">
                    <a:lumMod val="40000"/>
                    <a:lumOff val="60000"/>
                  </a:schemeClr>
                </a:solidFill>
                <a:effectLst/>
                <a:latin typeface="Söhne"/>
              </a:rPr>
              <a:t>1. Cold start problem</a:t>
            </a:r>
          </a:p>
          <a:p>
            <a:pPr algn="l"/>
            <a:r>
              <a:rPr lang="en-US" dirty="0">
                <a:latin typeface="Söhne"/>
              </a:rPr>
              <a:t>-</a:t>
            </a:r>
            <a:r>
              <a:rPr lang="en-US" b="0" i="0" dirty="0">
                <a:effectLst/>
                <a:latin typeface="Söhne"/>
              </a:rPr>
              <a:t>This occurs when a recommendation system struggles to provide accurate recommendations for new or less active users or items. Limited or no data about their preferences makes it challenging to generate relevant recommendations.</a:t>
            </a:r>
          </a:p>
          <a:p>
            <a:pPr algn="l"/>
            <a:endParaRPr lang="en-US" sz="2800" b="0" i="0" dirty="0">
              <a:solidFill>
                <a:schemeClr val="accent2">
                  <a:lumMod val="40000"/>
                  <a:lumOff val="60000"/>
                </a:schemeClr>
              </a:solidFill>
              <a:effectLst/>
              <a:latin typeface="Söhne"/>
            </a:endParaRPr>
          </a:p>
          <a:p>
            <a:pPr algn="l"/>
            <a:r>
              <a:rPr lang="en-US" sz="2400" b="0" i="0" dirty="0">
                <a:solidFill>
                  <a:schemeClr val="accent2">
                    <a:lumMod val="40000"/>
                    <a:lumOff val="60000"/>
                  </a:schemeClr>
                </a:solidFill>
                <a:effectLst/>
                <a:latin typeface="Söhne"/>
              </a:rPr>
              <a:t>2. Data sparsity</a:t>
            </a:r>
          </a:p>
          <a:p>
            <a:pPr algn="l"/>
            <a:r>
              <a:rPr lang="en-US" dirty="0">
                <a:latin typeface="Söhne"/>
              </a:rPr>
              <a:t>-</a:t>
            </a:r>
            <a:r>
              <a:rPr lang="en-US" b="0" i="0" dirty="0">
                <a:effectLst/>
                <a:latin typeface="Söhne"/>
              </a:rPr>
              <a:t>many users have rated or interacted with only a small fraction of the available items. This sparsity makes it difficult to accurately model user preferences and can result in suboptimal recommendations.</a:t>
            </a:r>
          </a:p>
          <a:p>
            <a:pPr algn="l"/>
            <a:endParaRPr lang="en-US" dirty="0">
              <a:latin typeface="Söhne"/>
            </a:endParaRPr>
          </a:p>
          <a:p>
            <a:pPr algn="l"/>
            <a:r>
              <a:rPr lang="en-US" sz="2400" b="0" i="0" dirty="0">
                <a:solidFill>
                  <a:schemeClr val="accent2">
                    <a:lumMod val="40000"/>
                    <a:lumOff val="60000"/>
                  </a:schemeClr>
                </a:solidFill>
                <a:effectLst/>
                <a:latin typeface="Söhne"/>
              </a:rPr>
              <a:t>3. Popularity bias</a:t>
            </a:r>
          </a:p>
          <a:p>
            <a:pPr algn="l"/>
            <a:r>
              <a:rPr lang="en-US" sz="2400" dirty="0">
                <a:solidFill>
                  <a:schemeClr val="accent2">
                    <a:lumMod val="40000"/>
                    <a:lumOff val="60000"/>
                  </a:schemeClr>
                </a:solidFill>
                <a:latin typeface="Söhne"/>
              </a:rPr>
              <a:t>4. </a:t>
            </a:r>
            <a:r>
              <a:rPr lang="en-US" sz="2400" b="0" i="0" dirty="0">
                <a:solidFill>
                  <a:schemeClr val="accent2">
                    <a:lumMod val="40000"/>
                    <a:lumOff val="60000"/>
                  </a:schemeClr>
                </a:solidFill>
                <a:effectLst/>
                <a:latin typeface="Söhne"/>
              </a:rPr>
              <a:t>Lack of serendipity </a:t>
            </a:r>
            <a:r>
              <a:rPr lang="en-US" b="0" i="0" dirty="0">
                <a:effectLst/>
                <a:latin typeface="Söhne"/>
              </a:rPr>
              <a:t>(overlook contextual information such as time, location, or social context)</a:t>
            </a:r>
            <a:endParaRPr lang="en-US" dirty="0">
              <a:latin typeface="Söhne"/>
            </a:endParaRPr>
          </a:p>
          <a:p>
            <a:pPr algn="l"/>
            <a:r>
              <a:rPr lang="en-US" sz="2400" b="0" i="0" dirty="0">
                <a:solidFill>
                  <a:schemeClr val="accent2">
                    <a:lumMod val="40000"/>
                    <a:lumOff val="60000"/>
                  </a:schemeClr>
                </a:solidFill>
                <a:effectLst/>
                <a:latin typeface="Söhne"/>
              </a:rPr>
              <a:t>5. Limited context awareness…..etc.</a:t>
            </a:r>
          </a:p>
        </p:txBody>
      </p:sp>
    </p:spTree>
    <p:extLst>
      <p:ext uri="{BB962C8B-B14F-4D97-AF65-F5344CB8AC3E}">
        <p14:creationId xmlns:p14="http://schemas.microsoft.com/office/powerpoint/2010/main" val="245403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44774" y="395387"/>
            <a:ext cx="11297689" cy="545007"/>
          </a:xfrm>
        </p:spPr>
        <p:txBody>
          <a:bodyPr/>
          <a:lstStyle/>
          <a:p>
            <a:r>
              <a:rPr lang="en-US" dirty="0"/>
              <a:t>Areas of Use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10" name="Hexagon 9">
            <a:extLst>
              <a:ext uri="{FF2B5EF4-FFF2-40B4-BE49-F238E27FC236}">
                <a16:creationId xmlns:a16="http://schemas.microsoft.com/office/drawing/2014/main" id="{4D6B1FA7-331A-7829-D769-D22468FB30AE}"/>
              </a:ext>
            </a:extLst>
          </p:cNvPr>
          <p:cNvSpPr/>
          <p:nvPr/>
        </p:nvSpPr>
        <p:spPr>
          <a:xfrm>
            <a:off x="6722073" y="1651304"/>
            <a:ext cx="1968708" cy="16714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Roboto" panose="02000000000000000000" pitchFamily="2" charset="0"/>
              </a:rPr>
              <a:t>Loyalty Programs</a:t>
            </a:r>
            <a:endParaRPr lang="en-US" dirty="0">
              <a:solidFill>
                <a:schemeClr val="tx1"/>
              </a:solidFill>
            </a:endParaRPr>
          </a:p>
        </p:txBody>
      </p:sp>
      <p:sp>
        <p:nvSpPr>
          <p:cNvPr id="12" name="Hexagon 11">
            <a:extLst>
              <a:ext uri="{FF2B5EF4-FFF2-40B4-BE49-F238E27FC236}">
                <a16:creationId xmlns:a16="http://schemas.microsoft.com/office/drawing/2014/main" id="{3387C191-1690-4B7D-F065-8F8CD6D63F33}"/>
              </a:ext>
            </a:extLst>
          </p:cNvPr>
          <p:cNvSpPr/>
          <p:nvPr/>
        </p:nvSpPr>
        <p:spPr>
          <a:xfrm>
            <a:off x="6722073" y="3597748"/>
            <a:ext cx="1968708" cy="16714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Roboto" panose="02000000000000000000" pitchFamily="2" charset="0"/>
              </a:rPr>
              <a:t>Email Campaigns</a:t>
            </a:r>
            <a:endParaRPr lang="en-US" dirty="0"/>
          </a:p>
        </p:txBody>
      </p:sp>
      <p:sp>
        <p:nvSpPr>
          <p:cNvPr id="13" name="Hexagon 12">
            <a:extLst>
              <a:ext uri="{FF2B5EF4-FFF2-40B4-BE49-F238E27FC236}">
                <a16:creationId xmlns:a16="http://schemas.microsoft.com/office/drawing/2014/main" id="{DC536570-DB6E-864B-0572-4BB81D39536F}"/>
              </a:ext>
            </a:extLst>
          </p:cNvPr>
          <p:cNvSpPr/>
          <p:nvPr/>
        </p:nvSpPr>
        <p:spPr>
          <a:xfrm>
            <a:off x="4862204" y="4595957"/>
            <a:ext cx="1968708" cy="16714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Roboto" panose="02000000000000000000" pitchFamily="2" charset="0"/>
              </a:rPr>
              <a:t>Bills and mailers</a:t>
            </a:r>
            <a:endParaRPr lang="en-US" dirty="0">
              <a:solidFill>
                <a:schemeClr val="tx1"/>
              </a:solidFill>
            </a:endParaRPr>
          </a:p>
        </p:txBody>
      </p:sp>
      <p:sp>
        <p:nvSpPr>
          <p:cNvPr id="14" name="Hexagon 13">
            <a:extLst>
              <a:ext uri="{FF2B5EF4-FFF2-40B4-BE49-F238E27FC236}">
                <a16:creationId xmlns:a16="http://schemas.microsoft.com/office/drawing/2014/main" id="{6DAD0976-0FF1-484F-AA23-C4BF1053601F}"/>
              </a:ext>
            </a:extLst>
          </p:cNvPr>
          <p:cNvSpPr/>
          <p:nvPr/>
        </p:nvSpPr>
        <p:spPr>
          <a:xfrm>
            <a:off x="3002334" y="3479080"/>
            <a:ext cx="1968708" cy="16714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effectLst/>
                <a:latin typeface="Roboto" panose="02000000000000000000" pitchFamily="2" charset="0"/>
              </a:rPr>
              <a:t>Search</a:t>
            </a:r>
            <a:endParaRPr lang="en-US"/>
          </a:p>
        </p:txBody>
      </p:sp>
      <p:sp>
        <p:nvSpPr>
          <p:cNvPr id="15" name="Hexagon 14">
            <a:extLst>
              <a:ext uri="{FF2B5EF4-FFF2-40B4-BE49-F238E27FC236}">
                <a16:creationId xmlns:a16="http://schemas.microsoft.com/office/drawing/2014/main" id="{DC158742-5D97-C05C-676D-02215FBA1A60}"/>
              </a:ext>
            </a:extLst>
          </p:cNvPr>
          <p:cNvSpPr/>
          <p:nvPr/>
        </p:nvSpPr>
        <p:spPr>
          <a:xfrm>
            <a:off x="3074893" y="1526501"/>
            <a:ext cx="1968708" cy="16714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 E-store</a:t>
            </a:r>
          </a:p>
        </p:txBody>
      </p:sp>
      <p:sp>
        <p:nvSpPr>
          <p:cNvPr id="16" name="Hexagon 15">
            <a:extLst>
              <a:ext uri="{FF2B5EF4-FFF2-40B4-BE49-F238E27FC236}">
                <a16:creationId xmlns:a16="http://schemas.microsoft.com/office/drawing/2014/main" id="{91874A9C-F964-0556-CF4C-A5C8C72B9821}"/>
              </a:ext>
            </a:extLst>
          </p:cNvPr>
          <p:cNvSpPr/>
          <p:nvPr/>
        </p:nvSpPr>
        <p:spPr>
          <a:xfrm>
            <a:off x="4950918" y="684664"/>
            <a:ext cx="1968708" cy="16714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Roboto" panose="02000000000000000000" pitchFamily="2" charset="0"/>
              </a:rPr>
              <a:t>Product </a:t>
            </a:r>
            <a:r>
              <a:rPr lang="en-US" b="0" i="0" dirty="0" err="1">
                <a:effectLst/>
                <a:latin typeface="Roboto" panose="02000000000000000000" pitchFamily="2" charset="0"/>
              </a:rPr>
              <a:t>Dicovery</a:t>
            </a:r>
            <a:endParaRPr lang="en-US" dirty="0"/>
          </a:p>
        </p:txBody>
      </p:sp>
      <p:sp>
        <p:nvSpPr>
          <p:cNvPr id="17" name="Hexagon 16">
            <a:extLst>
              <a:ext uri="{FF2B5EF4-FFF2-40B4-BE49-F238E27FC236}">
                <a16:creationId xmlns:a16="http://schemas.microsoft.com/office/drawing/2014/main" id="{90E9FEBF-35A4-95EC-729D-02FC55AE7A53}"/>
              </a:ext>
            </a:extLst>
          </p:cNvPr>
          <p:cNvSpPr/>
          <p:nvPr/>
        </p:nvSpPr>
        <p:spPr>
          <a:xfrm>
            <a:off x="4898483" y="2637243"/>
            <a:ext cx="1968708" cy="1671404"/>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err="1">
                <a:effectLst/>
                <a:latin typeface="Roboto" panose="02000000000000000000" pitchFamily="2" charset="0"/>
              </a:rPr>
              <a:t>Recomm</a:t>
            </a:r>
            <a:r>
              <a:rPr lang="en-US" sz="2000" b="0" i="0" dirty="0">
                <a:effectLst/>
                <a:latin typeface="Roboto" panose="02000000000000000000" pitchFamily="2" charset="0"/>
              </a:rPr>
              <a:t>. </a:t>
            </a:r>
            <a:r>
              <a:rPr lang="en-US" sz="2000" dirty="0">
                <a:latin typeface="Roboto" panose="02000000000000000000" pitchFamily="2" charset="0"/>
              </a:rPr>
              <a:t>System</a:t>
            </a:r>
            <a:endParaRPr lang="en-US" sz="2000" dirty="0"/>
          </a:p>
        </p:txBody>
      </p:sp>
      <p:sp>
        <p:nvSpPr>
          <p:cNvPr id="19" name="TextBox 18">
            <a:extLst>
              <a:ext uri="{FF2B5EF4-FFF2-40B4-BE49-F238E27FC236}">
                <a16:creationId xmlns:a16="http://schemas.microsoft.com/office/drawing/2014/main" id="{CBA701A9-B7CA-B513-D63C-0E2469B48CA9}"/>
              </a:ext>
            </a:extLst>
          </p:cNvPr>
          <p:cNvSpPr txBox="1"/>
          <p:nvPr/>
        </p:nvSpPr>
        <p:spPr>
          <a:xfrm>
            <a:off x="210390" y="1727006"/>
            <a:ext cx="2534658" cy="1200329"/>
          </a:xfrm>
          <a:prstGeom prst="rect">
            <a:avLst/>
          </a:prstGeom>
          <a:noFill/>
        </p:spPr>
        <p:txBody>
          <a:bodyPr wrap="square" rtlCol="0">
            <a:spAutoFit/>
          </a:bodyPr>
          <a:lstStyle/>
          <a:p>
            <a:r>
              <a:rPr lang="en-US" b="0" i="0" dirty="0">
                <a:effectLst/>
                <a:latin typeface="Roboto" panose="02000000000000000000" pitchFamily="2" charset="0"/>
              </a:rPr>
              <a:t>Recommendations for new products, up-sell cross-sell suggestions, and product discovery</a:t>
            </a:r>
            <a:endParaRPr lang="en-US" dirty="0"/>
          </a:p>
        </p:txBody>
      </p:sp>
      <p:sp>
        <p:nvSpPr>
          <p:cNvPr id="20" name="TextBox 19">
            <a:extLst>
              <a:ext uri="{FF2B5EF4-FFF2-40B4-BE49-F238E27FC236}">
                <a16:creationId xmlns:a16="http://schemas.microsoft.com/office/drawing/2014/main" id="{DBE6D96F-CA53-EBEF-8AB0-CB2A2B397E05}"/>
              </a:ext>
            </a:extLst>
          </p:cNvPr>
          <p:cNvSpPr txBox="1"/>
          <p:nvPr/>
        </p:nvSpPr>
        <p:spPr>
          <a:xfrm>
            <a:off x="166801" y="3708482"/>
            <a:ext cx="2835533" cy="1200329"/>
          </a:xfrm>
          <a:prstGeom prst="rect">
            <a:avLst/>
          </a:prstGeom>
          <a:noFill/>
        </p:spPr>
        <p:txBody>
          <a:bodyPr wrap="square" rtlCol="0">
            <a:spAutoFit/>
          </a:bodyPr>
          <a:lstStyle/>
          <a:p>
            <a:r>
              <a:rPr lang="en-US" b="0" i="0" dirty="0">
                <a:effectLst/>
                <a:latin typeface="Roboto" panose="02000000000000000000" pitchFamily="2" charset="0"/>
              </a:rPr>
              <a:t>Order of search results on the store can be varied for each customer to aid product discovery</a:t>
            </a:r>
            <a:endParaRPr lang="en-US" dirty="0"/>
          </a:p>
        </p:txBody>
      </p:sp>
      <p:sp>
        <p:nvSpPr>
          <p:cNvPr id="22" name="TextBox 21">
            <a:extLst>
              <a:ext uri="{FF2B5EF4-FFF2-40B4-BE49-F238E27FC236}">
                <a16:creationId xmlns:a16="http://schemas.microsoft.com/office/drawing/2014/main" id="{C1620D52-A8DD-B313-95DC-CEEE9084BF43}"/>
              </a:ext>
            </a:extLst>
          </p:cNvPr>
          <p:cNvSpPr txBox="1"/>
          <p:nvPr/>
        </p:nvSpPr>
        <p:spPr>
          <a:xfrm>
            <a:off x="813771" y="5376087"/>
            <a:ext cx="2998032" cy="1200329"/>
          </a:xfrm>
          <a:prstGeom prst="rect">
            <a:avLst/>
          </a:prstGeom>
          <a:noFill/>
        </p:spPr>
        <p:txBody>
          <a:bodyPr wrap="square" rtlCol="0">
            <a:spAutoFit/>
          </a:bodyPr>
          <a:lstStyle/>
          <a:p>
            <a:r>
              <a:rPr lang="en-US" b="0" i="0" dirty="0">
                <a:effectLst/>
                <a:latin typeface="Roboto" panose="02000000000000000000" pitchFamily="2" charset="0"/>
              </a:rPr>
              <a:t>Whitespace can be used for cross-sell and up-sell Usage can be analyzed for recommending plans</a:t>
            </a:r>
            <a:endParaRPr lang="en-US" dirty="0"/>
          </a:p>
        </p:txBody>
      </p:sp>
      <p:sp>
        <p:nvSpPr>
          <p:cNvPr id="23" name="TextBox 22">
            <a:extLst>
              <a:ext uri="{FF2B5EF4-FFF2-40B4-BE49-F238E27FC236}">
                <a16:creationId xmlns:a16="http://schemas.microsoft.com/office/drawing/2014/main" id="{EC5EA40A-CB46-A171-C37F-1DC51A464867}"/>
              </a:ext>
            </a:extLst>
          </p:cNvPr>
          <p:cNvSpPr txBox="1"/>
          <p:nvPr/>
        </p:nvSpPr>
        <p:spPr>
          <a:xfrm>
            <a:off x="8917860" y="4595956"/>
            <a:ext cx="3102471" cy="1477328"/>
          </a:xfrm>
          <a:prstGeom prst="rect">
            <a:avLst/>
          </a:prstGeom>
          <a:noFill/>
        </p:spPr>
        <p:txBody>
          <a:bodyPr wrap="square" rtlCol="0">
            <a:spAutoFit/>
          </a:bodyPr>
          <a:lstStyle/>
          <a:p>
            <a:r>
              <a:rPr lang="en-US" b="0" i="0" dirty="0">
                <a:effectLst/>
                <a:latin typeface="Roboto" panose="02000000000000000000" pitchFamily="2" charset="0"/>
              </a:rPr>
              <a:t>analyzed for recommending plans In E-store Search Loyalty Programs Product  </a:t>
            </a:r>
            <a:r>
              <a:rPr lang="en-US" b="0" i="0" dirty="0" err="1">
                <a:effectLst/>
                <a:latin typeface="Roboto" panose="02000000000000000000" pitchFamily="2" charset="0"/>
              </a:rPr>
              <a:t>Recomm</a:t>
            </a:r>
            <a:r>
              <a:rPr lang="en-US" b="0" i="0" dirty="0">
                <a:effectLst/>
                <a:latin typeface="Roboto" panose="02000000000000000000" pitchFamily="2" charset="0"/>
              </a:rPr>
              <a:t>. Engines Email Campaigns Effectively </a:t>
            </a:r>
            <a:endParaRPr lang="en-US" dirty="0"/>
          </a:p>
        </p:txBody>
      </p:sp>
      <p:sp>
        <p:nvSpPr>
          <p:cNvPr id="25" name="TextBox 24">
            <a:extLst>
              <a:ext uri="{FF2B5EF4-FFF2-40B4-BE49-F238E27FC236}">
                <a16:creationId xmlns:a16="http://schemas.microsoft.com/office/drawing/2014/main" id="{3194D0FB-7E62-D958-9AB0-2CE94735FAA5}"/>
              </a:ext>
            </a:extLst>
          </p:cNvPr>
          <p:cNvSpPr txBox="1"/>
          <p:nvPr/>
        </p:nvSpPr>
        <p:spPr>
          <a:xfrm>
            <a:off x="9577186" y="2120420"/>
            <a:ext cx="2263515" cy="1477328"/>
          </a:xfrm>
          <a:prstGeom prst="rect">
            <a:avLst/>
          </a:prstGeom>
          <a:noFill/>
        </p:spPr>
        <p:txBody>
          <a:bodyPr wrap="square" rtlCol="0">
            <a:spAutoFit/>
          </a:bodyPr>
          <a:lstStyle/>
          <a:p>
            <a:r>
              <a:rPr lang="en-US" dirty="0"/>
              <a:t>Recommendations pertaining to specific program, suggestions for redemption and program upgrades</a:t>
            </a:r>
          </a:p>
        </p:txBody>
      </p:sp>
      <p:sp>
        <p:nvSpPr>
          <p:cNvPr id="26" name="TextBox 25">
            <a:extLst>
              <a:ext uri="{FF2B5EF4-FFF2-40B4-BE49-F238E27FC236}">
                <a16:creationId xmlns:a16="http://schemas.microsoft.com/office/drawing/2014/main" id="{6E307F04-8A18-C022-44E2-78361928F58D}"/>
              </a:ext>
            </a:extLst>
          </p:cNvPr>
          <p:cNvSpPr txBox="1"/>
          <p:nvPr/>
        </p:nvSpPr>
        <p:spPr>
          <a:xfrm>
            <a:off x="8690781" y="388519"/>
            <a:ext cx="3102471" cy="923330"/>
          </a:xfrm>
          <a:prstGeom prst="rect">
            <a:avLst/>
          </a:prstGeom>
          <a:noFill/>
        </p:spPr>
        <p:txBody>
          <a:bodyPr wrap="square" rtlCol="0">
            <a:spAutoFit/>
          </a:bodyPr>
          <a:lstStyle/>
          <a:p>
            <a:r>
              <a:rPr lang="en-US" b="0" i="0" dirty="0">
                <a:effectLst/>
                <a:latin typeface="Roboto" panose="02000000000000000000" pitchFamily="2" charset="0"/>
              </a:rPr>
              <a:t>Matches varying individual customers’ taste with a huge inventory</a:t>
            </a:r>
            <a:endParaRPr lang="en-US" dirty="0"/>
          </a:p>
        </p:txBody>
      </p:sp>
      <p:cxnSp>
        <p:nvCxnSpPr>
          <p:cNvPr id="28" name="Straight Connector 27">
            <a:extLst>
              <a:ext uri="{FF2B5EF4-FFF2-40B4-BE49-F238E27FC236}">
                <a16:creationId xmlns:a16="http://schemas.microsoft.com/office/drawing/2014/main" id="{FA52B068-1BE9-20C2-B87D-D2A5185A1820}"/>
              </a:ext>
            </a:extLst>
          </p:cNvPr>
          <p:cNvCxnSpPr>
            <a:endCxn id="26" idx="1"/>
          </p:cNvCxnSpPr>
          <p:nvPr/>
        </p:nvCxnSpPr>
        <p:spPr>
          <a:xfrm>
            <a:off x="6610662" y="850184"/>
            <a:ext cx="2080119"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DFD533-82F6-EEE6-C56E-2AA35D2961BE}"/>
              </a:ext>
            </a:extLst>
          </p:cNvPr>
          <p:cNvCxnSpPr>
            <a:stCxn id="10" idx="0"/>
          </p:cNvCxnSpPr>
          <p:nvPr/>
        </p:nvCxnSpPr>
        <p:spPr>
          <a:xfrm>
            <a:off x="8690781" y="2487006"/>
            <a:ext cx="8864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7F8AB6-F479-C4DA-85D8-DF865B121564}"/>
              </a:ext>
            </a:extLst>
          </p:cNvPr>
          <p:cNvCxnSpPr/>
          <p:nvPr/>
        </p:nvCxnSpPr>
        <p:spPr>
          <a:xfrm>
            <a:off x="8379502" y="5021705"/>
            <a:ext cx="5383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30C490E-6936-6C05-4DAC-F03561D2E9B5}"/>
              </a:ext>
            </a:extLst>
          </p:cNvPr>
          <p:cNvCxnSpPr/>
          <p:nvPr/>
        </p:nvCxnSpPr>
        <p:spPr>
          <a:xfrm flipH="1">
            <a:off x="3507698" y="5861154"/>
            <a:ext cx="153590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451664-1A01-F9B9-724D-5EEBD607369F}"/>
              </a:ext>
            </a:extLst>
          </p:cNvPr>
          <p:cNvCxnSpPr/>
          <p:nvPr/>
        </p:nvCxnSpPr>
        <p:spPr>
          <a:xfrm flipH="1">
            <a:off x="2312787" y="4595956"/>
            <a:ext cx="8801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2C129D-1F31-8309-FAA3-72BFDFA4454E}"/>
              </a:ext>
            </a:extLst>
          </p:cNvPr>
          <p:cNvCxnSpPr/>
          <p:nvPr/>
        </p:nvCxnSpPr>
        <p:spPr>
          <a:xfrm flipH="1">
            <a:off x="2503357" y="2120420"/>
            <a:ext cx="7794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318EE117-2458-BAFE-C692-C18BF5AE0BAE}"/>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Tree>
    <p:extLst>
      <p:ext uri="{BB962C8B-B14F-4D97-AF65-F5344CB8AC3E}">
        <p14:creationId xmlns:p14="http://schemas.microsoft.com/office/powerpoint/2010/main" val="37402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6">
                                            <p:txEl>
                                              <p:pRg st="0" end="0"/>
                                            </p:txEl>
                                          </p:spTgt>
                                        </p:tgtEl>
                                        <p:attrNameLst>
                                          <p:attrName>style.visibility</p:attrName>
                                        </p:attrNameLst>
                                      </p:cBhvr>
                                      <p:to>
                                        <p:strVal val="visible"/>
                                      </p:to>
                                    </p:set>
                                    <p:anim calcmode="lin" valueType="num">
                                      <p:cBhvr additive="base">
                                        <p:cTn id="71"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barn(inVertical)">
                                      <p:cBhvr>
                                        <p:cTn id="7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2" grpId="0" animBg="1"/>
      <p:bldP spid="13" grpId="0" animBg="1"/>
      <p:bldP spid="14" grpId="0" animBg="1"/>
      <p:bldP spid="15" grpId="0" animBg="1"/>
      <p:bldP spid="16" grpId="0" animBg="1"/>
      <p:bldP spid="22"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xfrm>
            <a:off x="0" y="-196900"/>
            <a:ext cx="12192000" cy="6858000"/>
          </a:xfrm>
          <a:prstGeom prst="rect">
            <a:avLst/>
          </a:prstGeom>
        </p:spPr>
      </p:pic>
      <p:sp>
        <p:nvSpPr>
          <p:cNvPr id="3" name="Date Placeholder 2">
            <a:extLst>
              <a:ext uri="{FF2B5EF4-FFF2-40B4-BE49-F238E27FC236}">
                <a16:creationId xmlns:a16="http://schemas.microsoft.com/office/drawing/2014/main" id="{548ADCA4-A155-51B7-E2AB-C2ABAF704F31}"/>
              </a:ext>
            </a:extLst>
          </p:cNvPr>
          <p:cNvSpPr>
            <a:spLocks noGrp="1"/>
          </p:cNvSpPr>
          <p:nvPr>
            <p:ph type="dt" sz="half" idx="10"/>
          </p:nvPr>
        </p:nvSpPr>
        <p:spPr/>
        <p:txBody>
          <a:bodyPr/>
          <a:lstStyle/>
          <a:p>
            <a:r>
              <a:rPr lang="en-US"/>
              <a:t>Tuesday, February 2, 20XX</a:t>
            </a:r>
          </a:p>
        </p:txBody>
      </p:sp>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550863" y="196900"/>
            <a:ext cx="11090274" cy="596348"/>
          </a:xfrm>
        </p:spPr>
        <p:txBody>
          <a:bodyPr/>
          <a:lstStyle/>
          <a:p>
            <a:r>
              <a:rPr lang="en-US" sz="4400" b="0" i="0" dirty="0">
                <a:effectLst/>
                <a:latin typeface="Roboto" panose="02000000000000000000" pitchFamily="2" charset="0"/>
              </a:rPr>
              <a:t>Recommendation types</a:t>
            </a:r>
            <a:endParaRPr lang="en-US" sz="4400" dirty="0"/>
          </a:p>
        </p:txBody>
      </p:sp>
      <p:sp>
        <p:nvSpPr>
          <p:cNvPr id="12" name="TextBox 11">
            <a:extLst>
              <a:ext uri="{FF2B5EF4-FFF2-40B4-BE49-F238E27FC236}">
                <a16:creationId xmlns:a16="http://schemas.microsoft.com/office/drawing/2014/main" id="{4E2DCAF0-7C17-A83A-9D25-22CAC6478E89}"/>
              </a:ext>
            </a:extLst>
          </p:cNvPr>
          <p:cNvSpPr txBox="1"/>
          <p:nvPr/>
        </p:nvSpPr>
        <p:spPr>
          <a:xfrm>
            <a:off x="550863" y="1095684"/>
            <a:ext cx="11090274" cy="5262979"/>
          </a:xfrm>
          <a:prstGeom prst="rect">
            <a:avLst/>
          </a:prstGeom>
          <a:noFill/>
        </p:spPr>
        <p:txBody>
          <a:bodyPr wrap="square" rtlCol="0">
            <a:spAutoFit/>
          </a:bodyPr>
          <a:lstStyle/>
          <a:p>
            <a:r>
              <a:rPr lang="en-US" sz="2400" b="0" i="0" dirty="0">
                <a:solidFill>
                  <a:schemeClr val="accent2">
                    <a:lumMod val="40000"/>
                    <a:lumOff val="60000"/>
                  </a:schemeClr>
                </a:solidFill>
                <a:effectLst/>
                <a:latin typeface="Roboto" panose="02000000000000000000" pitchFamily="2" charset="0"/>
              </a:rPr>
              <a:t>1. Item to User</a:t>
            </a:r>
          </a:p>
          <a:p>
            <a:r>
              <a:rPr lang="en-US" dirty="0">
                <a:latin typeface="Roboto" panose="02000000000000000000" pitchFamily="2" charset="0"/>
              </a:rPr>
              <a:t>&gt;</a:t>
            </a:r>
            <a:r>
              <a:rPr lang="en-US" b="0" i="0" dirty="0">
                <a:effectLst/>
                <a:latin typeface="Roboto" panose="02000000000000000000" pitchFamily="2" charset="0"/>
              </a:rPr>
              <a:t>Conventional recommendation task: You may like these items".</a:t>
            </a:r>
          </a:p>
          <a:p>
            <a:endParaRPr lang="en-US" b="0" i="0" dirty="0">
              <a:effectLst/>
              <a:latin typeface="Roboto" panose="02000000000000000000" pitchFamily="2" charset="0"/>
            </a:endParaRPr>
          </a:p>
          <a:p>
            <a:r>
              <a:rPr lang="en-US" sz="2400" b="0" i="0" dirty="0">
                <a:solidFill>
                  <a:schemeClr val="accent2">
                    <a:lumMod val="40000"/>
                    <a:lumOff val="60000"/>
                  </a:schemeClr>
                </a:solidFill>
                <a:effectLst/>
                <a:latin typeface="Roboto" panose="02000000000000000000" pitchFamily="2" charset="0"/>
              </a:rPr>
              <a:t>2. Item to Item</a:t>
            </a:r>
          </a:p>
          <a:p>
            <a:r>
              <a:rPr lang="en-US" dirty="0">
                <a:latin typeface="Roboto" panose="02000000000000000000" pitchFamily="2" charset="0"/>
              </a:rPr>
              <a:t>&gt;</a:t>
            </a:r>
            <a:r>
              <a:rPr lang="en-US" b="0" i="0" dirty="0">
                <a:effectLst/>
                <a:latin typeface="Roboto" panose="02000000000000000000" pitchFamily="2" charset="0"/>
              </a:rPr>
              <a:t>Recommending items that are somewhat similar to the item currently viewed by the user</a:t>
            </a:r>
          </a:p>
          <a:p>
            <a:r>
              <a:rPr lang="en-US" b="0" i="0" dirty="0">
                <a:effectLst/>
                <a:latin typeface="Roboto" panose="02000000000000000000" pitchFamily="2" charset="0"/>
              </a:rPr>
              <a:t>&gt;Personalized or non-personalized similarity</a:t>
            </a:r>
          </a:p>
          <a:p>
            <a:endParaRPr lang="en-US" b="0" i="0" dirty="0">
              <a:effectLst/>
              <a:latin typeface="Roboto" panose="02000000000000000000" pitchFamily="2" charset="0"/>
            </a:endParaRPr>
          </a:p>
          <a:p>
            <a:r>
              <a:rPr lang="en-US" sz="2400" dirty="0">
                <a:solidFill>
                  <a:schemeClr val="accent2">
                    <a:lumMod val="40000"/>
                    <a:lumOff val="60000"/>
                  </a:schemeClr>
                </a:solidFill>
                <a:latin typeface="Roboto" panose="02000000000000000000" pitchFamily="2" charset="0"/>
              </a:rPr>
              <a:t>3. </a:t>
            </a:r>
            <a:r>
              <a:rPr lang="en-US" sz="2400" b="0" i="0" dirty="0">
                <a:solidFill>
                  <a:schemeClr val="accent2">
                    <a:lumMod val="40000"/>
                    <a:lumOff val="60000"/>
                  </a:schemeClr>
                </a:solidFill>
                <a:effectLst/>
                <a:latin typeface="Roboto" panose="02000000000000000000" pitchFamily="2" charset="0"/>
              </a:rPr>
              <a:t>User to User</a:t>
            </a:r>
          </a:p>
          <a:p>
            <a:r>
              <a:rPr lang="en-US" b="0" i="0" dirty="0">
                <a:effectLst/>
                <a:latin typeface="Roboto" panose="02000000000000000000" pitchFamily="2" charset="0"/>
              </a:rPr>
              <a:t>&gt;Recommending different users for the users based on metadata or activity</a:t>
            </a:r>
          </a:p>
          <a:p>
            <a:r>
              <a:rPr lang="en-US" dirty="0">
                <a:latin typeface="Roboto" panose="02000000000000000000" pitchFamily="2" charset="0"/>
              </a:rPr>
              <a:t>&gt;</a:t>
            </a:r>
            <a:r>
              <a:rPr lang="en-US" b="0" i="0" dirty="0">
                <a:effectLst/>
                <a:latin typeface="Roboto" panose="02000000000000000000" pitchFamily="2" charset="0"/>
              </a:rPr>
              <a:t>Social recommendations (who to follow, who to connect) or similar users</a:t>
            </a:r>
          </a:p>
          <a:p>
            <a:endParaRPr lang="en-US" b="0" i="0" dirty="0">
              <a:effectLst/>
              <a:latin typeface="Roboto" panose="02000000000000000000" pitchFamily="2" charset="0"/>
            </a:endParaRPr>
          </a:p>
          <a:p>
            <a:r>
              <a:rPr lang="en-US" sz="2400" dirty="0">
                <a:solidFill>
                  <a:schemeClr val="accent2">
                    <a:lumMod val="40000"/>
                    <a:lumOff val="60000"/>
                  </a:schemeClr>
                </a:solidFill>
                <a:latin typeface="Roboto" panose="02000000000000000000" pitchFamily="2" charset="0"/>
              </a:rPr>
              <a:t>4. </a:t>
            </a:r>
            <a:r>
              <a:rPr lang="en-US" sz="2400" b="0" i="0" dirty="0">
                <a:solidFill>
                  <a:schemeClr val="accent2">
                    <a:lumMod val="40000"/>
                    <a:lumOff val="60000"/>
                  </a:schemeClr>
                </a:solidFill>
                <a:effectLst/>
                <a:latin typeface="Roboto" panose="02000000000000000000" pitchFamily="2" charset="0"/>
              </a:rPr>
              <a:t>User to Item</a:t>
            </a:r>
          </a:p>
          <a:p>
            <a:r>
              <a:rPr lang="en-US" b="0" i="0" dirty="0">
                <a:effectLst/>
                <a:latin typeface="Roboto" panose="02000000000000000000" pitchFamily="2" charset="0"/>
              </a:rPr>
              <a:t>&gt;Promoting items that the seller wants to sell to the most probable buyers (e.g. newsletters, notifications) &gt;Who would buy this item?“</a:t>
            </a:r>
          </a:p>
          <a:p>
            <a:endParaRPr lang="en-US" b="0" i="0" dirty="0">
              <a:effectLst/>
              <a:latin typeface="Roboto" panose="02000000000000000000" pitchFamily="2" charset="0"/>
            </a:endParaRPr>
          </a:p>
          <a:p>
            <a:r>
              <a:rPr lang="en-US" sz="2400" dirty="0">
                <a:solidFill>
                  <a:schemeClr val="accent2">
                    <a:lumMod val="40000"/>
                    <a:lumOff val="60000"/>
                  </a:schemeClr>
                </a:solidFill>
                <a:latin typeface="Roboto" panose="02000000000000000000" pitchFamily="2" charset="0"/>
              </a:rPr>
              <a:t>5. </a:t>
            </a:r>
            <a:r>
              <a:rPr lang="en-US" sz="2400" b="0" i="0" dirty="0">
                <a:solidFill>
                  <a:schemeClr val="accent2">
                    <a:lumMod val="40000"/>
                    <a:lumOff val="60000"/>
                  </a:schemeClr>
                </a:solidFill>
                <a:effectLst/>
                <a:latin typeface="Roboto" panose="02000000000000000000" pitchFamily="2" charset="0"/>
              </a:rPr>
              <a:t>Group recommendations</a:t>
            </a:r>
          </a:p>
          <a:p>
            <a:r>
              <a:rPr lang="en-US" b="0" i="0" dirty="0">
                <a:effectLst/>
                <a:latin typeface="Roboto" panose="02000000000000000000" pitchFamily="2" charset="0"/>
              </a:rPr>
              <a:t>&gt; Recommending a group of items or users</a:t>
            </a:r>
            <a:endParaRPr lang="en-US" dirty="0"/>
          </a:p>
        </p:txBody>
      </p:sp>
    </p:spTree>
    <p:extLst>
      <p:ext uri="{BB962C8B-B14F-4D97-AF65-F5344CB8AC3E}">
        <p14:creationId xmlns:p14="http://schemas.microsoft.com/office/powerpoint/2010/main" val="381054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323658" y="270728"/>
            <a:ext cx="11544684" cy="1293108"/>
          </a:xfrm>
        </p:spPr>
        <p:txBody>
          <a:bodyPr/>
          <a:lstStyle/>
          <a:p>
            <a:r>
              <a:rPr lang="en-US" sz="4400" dirty="0"/>
              <a:t>In general, There are Two types of recommend. system</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323658" y="1736675"/>
            <a:ext cx="11444272" cy="4770537"/>
          </a:xfrm>
          <a:prstGeom prst="rect">
            <a:avLst/>
          </a:prstGeom>
          <a:noFill/>
        </p:spPr>
        <p:txBody>
          <a:bodyPr wrap="square" rtlCol="0">
            <a:spAutoFit/>
          </a:bodyPr>
          <a:lstStyle/>
          <a:p>
            <a:pPr marL="285750" indent="-285750">
              <a:buFont typeface="Wingdings" panose="05000000000000000000" pitchFamily="2" charset="2"/>
              <a:buChar char="v"/>
            </a:pPr>
            <a:r>
              <a:rPr lang="en-US" sz="2800" dirty="0">
                <a:solidFill>
                  <a:schemeClr val="accent2">
                    <a:lumMod val="40000"/>
                    <a:lumOff val="60000"/>
                  </a:schemeClr>
                </a:solidFill>
              </a:rPr>
              <a:t> Personalized </a:t>
            </a:r>
          </a:p>
          <a:p>
            <a:pPr marL="285750" indent="-285750">
              <a:buFont typeface="Wingdings" panose="05000000000000000000" pitchFamily="2" charset="2"/>
              <a:buChar char="v"/>
            </a:pPr>
            <a:r>
              <a:rPr lang="en-US" sz="2800" dirty="0">
                <a:solidFill>
                  <a:schemeClr val="accent2">
                    <a:lumMod val="40000"/>
                    <a:lumOff val="60000"/>
                  </a:schemeClr>
                </a:solidFill>
              </a:rPr>
              <a:t> Non-Personalized</a:t>
            </a:r>
          </a:p>
          <a:p>
            <a:pPr algn="ctr"/>
            <a:r>
              <a:rPr lang="en-US" sz="2800" dirty="0">
                <a:solidFill>
                  <a:schemeClr val="accent2">
                    <a:lumMod val="40000"/>
                    <a:lumOff val="60000"/>
                  </a:schemeClr>
                </a:solidFill>
              </a:rPr>
              <a:t>Personalized recommend. System</a:t>
            </a:r>
          </a:p>
          <a:p>
            <a:pPr algn="ctr"/>
            <a:endParaRPr lang="en-US" sz="2800" dirty="0">
              <a:solidFill>
                <a:schemeClr val="accent2">
                  <a:lumMod val="40000"/>
                  <a:lumOff val="60000"/>
                </a:schemeClr>
              </a:solidFill>
            </a:endParaRPr>
          </a:p>
          <a:p>
            <a:pPr algn="just"/>
            <a:r>
              <a:rPr lang="en-US" sz="2400" b="0" i="0" dirty="0">
                <a:effectLst/>
                <a:latin typeface="Söhne"/>
              </a:rPr>
              <a:t>“A personalized recommendation system is a type of algorithm or technology that suggests items or content tailored to an individual user's preferences and interests. It takes into account the user's past behavior, demographic information, and other relevant factors to generate personalized recommendations.”</a:t>
            </a:r>
          </a:p>
          <a:p>
            <a:pPr algn="just"/>
            <a:endParaRPr lang="en-US" sz="2400" dirty="0">
              <a:latin typeface="Söhne"/>
            </a:endParaRPr>
          </a:p>
          <a:p>
            <a:pPr algn="just"/>
            <a:r>
              <a:rPr lang="en-US" sz="2400" dirty="0">
                <a:latin typeface="Söhne"/>
              </a:rPr>
              <a:t>Example: </a:t>
            </a:r>
            <a:r>
              <a:rPr lang="en-US" sz="2400" b="0" i="0" dirty="0">
                <a:effectLst/>
                <a:latin typeface="Söhne"/>
              </a:rPr>
              <a:t>Netflix's recommendation system analyzes a user's viewing history, ratings, and interactions with the platform to provide personalized movie and TV show recommendations. </a:t>
            </a:r>
            <a:endParaRPr lang="en-US" sz="2400" dirty="0"/>
          </a:p>
        </p:txBody>
      </p:sp>
    </p:spTree>
    <p:extLst>
      <p:ext uri="{BB962C8B-B14F-4D97-AF65-F5344CB8AC3E}">
        <p14:creationId xmlns:p14="http://schemas.microsoft.com/office/powerpoint/2010/main" val="407057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323658" y="270728"/>
            <a:ext cx="11544684" cy="670176"/>
          </a:xfrm>
        </p:spPr>
        <p:txBody>
          <a:bodyPr/>
          <a:lstStyle/>
          <a:p>
            <a:r>
              <a:rPr lang="en-US" sz="4400" dirty="0"/>
              <a:t>Personalized recommend. System Rules-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3" name="TextBox 2">
            <a:extLst>
              <a:ext uri="{FF2B5EF4-FFF2-40B4-BE49-F238E27FC236}">
                <a16:creationId xmlns:a16="http://schemas.microsoft.com/office/drawing/2014/main" id="{E149B332-ACA2-9B81-11C6-45EDA1ABED43}"/>
              </a:ext>
            </a:extLst>
          </p:cNvPr>
          <p:cNvSpPr txBox="1"/>
          <p:nvPr/>
        </p:nvSpPr>
        <p:spPr>
          <a:xfrm>
            <a:off x="748873" y="3175540"/>
            <a:ext cx="9072133" cy="3170099"/>
          </a:xfrm>
          <a:prstGeom prst="rect">
            <a:avLst/>
          </a:prstGeom>
          <a:noFill/>
        </p:spPr>
        <p:txBody>
          <a:bodyPr wrap="square" rtlCol="0">
            <a:spAutoFit/>
          </a:bodyPr>
          <a:lstStyle/>
          <a:p>
            <a:r>
              <a:rPr lang="en-US" sz="2000" dirty="0"/>
              <a:t>User data: Descriptive information about the users (e.g. age, gender, location)</a:t>
            </a:r>
          </a:p>
          <a:p>
            <a:endParaRPr lang="en-US" sz="2000" dirty="0"/>
          </a:p>
          <a:p>
            <a:r>
              <a:rPr lang="en-US" sz="2000" dirty="0">
                <a:solidFill>
                  <a:schemeClr val="accent2">
                    <a:lumMod val="40000"/>
                    <a:lumOff val="60000"/>
                  </a:schemeClr>
                </a:solidFill>
              </a:rPr>
              <a:t>Paradigm: </a:t>
            </a:r>
            <a:r>
              <a:rPr lang="en-US" sz="2000" dirty="0"/>
              <a:t>Recommendations are calculated by predefined used data based rules</a:t>
            </a:r>
          </a:p>
          <a:p>
            <a:endParaRPr lang="en-US" sz="2000" dirty="0"/>
          </a:p>
          <a:p>
            <a:r>
              <a:rPr lang="en-US" sz="2000" dirty="0"/>
              <a:t>How: Setting item and user data-based rules (men between 45-55 → expensive cars)</a:t>
            </a:r>
          </a:p>
          <a:p>
            <a:endParaRPr lang="en-US" sz="2000" dirty="0"/>
          </a:p>
          <a:p>
            <a:r>
              <a:rPr lang="en-US" sz="2000" dirty="0"/>
              <a:t>Properties:</a:t>
            </a:r>
          </a:p>
          <a:p>
            <a:pPr marL="285750" indent="-285750">
              <a:buFont typeface="Wingdings" panose="05000000000000000000" pitchFamily="2" charset="2"/>
              <a:buChar char="Ø"/>
            </a:pPr>
            <a:r>
              <a:rPr lang="en-US" sz="2000" dirty="0"/>
              <a:t>Semi-personalized</a:t>
            </a:r>
          </a:p>
          <a:p>
            <a:pPr marL="285750" indent="-285750">
              <a:buFont typeface="Wingdings" panose="05000000000000000000" pitchFamily="2" charset="2"/>
              <a:buChar char="Ø"/>
            </a:pPr>
            <a:r>
              <a:rPr lang="en-US" sz="2000" dirty="0"/>
              <a:t>Requires manual work (</a:t>
            </a:r>
            <a:r>
              <a:rPr lang="en-US" sz="2000" dirty="0" err="1"/>
              <a:t>eg</a:t>
            </a:r>
            <a:r>
              <a:rPr lang="en-US" sz="2000" dirty="0"/>
              <a:t> rule constructing)</a:t>
            </a:r>
          </a:p>
          <a:p>
            <a:pPr marL="285750" indent="-285750">
              <a:buFont typeface="Wingdings" panose="05000000000000000000" pitchFamily="2" charset="2"/>
              <a:buChar char="Ø"/>
            </a:pPr>
            <a:r>
              <a:rPr lang="en-US" sz="2000" dirty="0"/>
              <a:t>Interpretable</a:t>
            </a:r>
          </a:p>
        </p:txBody>
      </p:sp>
      <p:pic>
        <p:nvPicPr>
          <p:cNvPr id="7" name="Picture 6" descr="A screenshot of a computer&#10;&#10;Description automatically generated with medium confidence">
            <a:extLst>
              <a:ext uri="{FF2B5EF4-FFF2-40B4-BE49-F238E27FC236}">
                <a16:creationId xmlns:a16="http://schemas.microsoft.com/office/drawing/2014/main" id="{D6677655-22C7-720C-EB19-4A43E39C695F}"/>
              </a:ext>
            </a:extLst>
          </p:cNvPr>
          <p:cNvPicPr>
            <a:picLocks noChangeAspect="1"/>
          </p:cNvPicPr>
          <p:nvPr/>
        </p:nvPicPr>
        <p:blipFill rotWithShape="1">
          <a:blip r:embed="rId3"/>
          <a:srcRect l="31413" t="27043" r="30326" b="52658"/>
          <a:stretch/>
        </p:blipFill>
        <p:spPr>
          <a:xfrm>
            <a:off x="2952556" y="1362482"/>
            <a:ext cx="4664765" cy="1391479"/>
          </a:xfrm>
          <a:prstGeom prst="rect">
            <a:avLst/>
          </a:prstGeom>
        </p:spPr>
      </p:pic>
    </p:spTree>
    <p:extLst>
      <p:ext uri="{BB962C8B-B14F-4D97-AF65-F5344CB8AC3E}">
        <p14:creationId xmlns:p14="http://schemas.microsoft.com/office/powerpoint/2010/main" val="1291116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742772" y="2457029"/>
            <a:ext cx="4981604" cy="779441"/>
          </a:xfrm>
        </p:spPr>
        <p:txBody>
          <a:bodyPr/>
          <a:lstStyle/>
          <a:p>
            <a:r>
              <a:rPr lang="en-US" kern="1200" dirty="0">
                <a:solidFill>
                  <a:schemeClr val="tx1"/>
                </a:solidFill>
                <a:latin typeface="+mj-lt"/>
                <a:ea typeface="+mj-ea"/>
                <a:cs typeface="+mj-cs"/>
              </a:rPr>
              <a:t>Agenda</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1678898" cy="2076003"/>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1763977" y="-1674"/>
            <a:ext cx="1680252" cy="2077677"/>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2" b="42"/>
          <a:stretch/>
        </p:blipFill>
        <p:spPr>
          <a:xfrm>
            <a:off x="3522427" y="0"/>
            <a:ext cx="1678898" cy="2076003"/>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742772" y="3619172"/>
            <a:ext cx="4873982" cy="2331321"/>
          </a:xfrm>
          <a:noFill/>
        </p:spPr>
        <p:txBody>
          <a:bodyPr>
            <a:normAutofit/>
          </a:bodyPr>
          <a:lstStyle/>
          <a:p>
            <a:r>
              <a:rPr lang="en-US" dirty="0"/>
              <a:t>Can know about Recommendation System.</a:t>
            </a:r>
          </a:p>
          <a:p>
            <a:r>
              <a:rPr lang="en-US" dirty="0"/>
              <a:t>Why we should learn Recommendation Sys.</a:t>
            </a:r>
          </a:p>
          <a:p>
            <a:r>
              <a:rPr lang="en-US" dirty="0"/>
              <a:t>What is the goal of this.</a:t>
            </a:r>
          </a:p>
          <a:p>
            <a:endParaRPr lang="en-US" dirty="0"/>
          </a:p>
        </p:txBody>
      </p:sp>
      <p:pic>
        <p:nvPicPr>
          <p:cNvPr id="9" name="Picture 8">
            <a:extLst>
              <a:ext uri="{FF2B5EF4-FFF2-40B4-BE49-F238E27FC236}">
                <a16:creationId xmlns:a16="http://schemas.microsoft.com/office/drawing/2014/main" id="{A617F03A-9D61-5C08-9F3B-F2FFC0903AC0}"/>
              </a:ext>
            </a:extLst>
          </p:cNvPr>
          <p:cNvPicPr>
            <a:picLocks noChangeAspect="1"/>
          </p:cNvPicPr>
          <p:nvPr/>
        </p:nvPicPr>
        <p:blipFill rotWithShape="1">
          <a:blip r:embed="rId6"/>
          <a:srcRect l="55808"/>
          <a:stretch/>
        </p:blipFill>
        <p:spPr>
          <a:xfrm>
            <a:off x="5257376" y="0"/>
            <a:ext cx="1698132" cy="2077677"/>
          </a:xfrm>
          <a:prstGeom prst="rect">
            <a:avLst/>
          </a:prstGeom>
        </p:spPr>
      </p:pic>
      <p:pic>
        <p:nvPicPr>
          <p:cNvPr id="13" name="Picture 12">
            <a:extLst>
              <a:ext uri="{FF2B5EF4-FFF2-40B4-BE49-F238E27FC236}">
                <a16:creationId xmlns:a16="http://schemas.microsoft.com/office/drawing/2014/main" id="{0104D4F7-FD96-24E6-7947-F93052777743}"/>
              </a:ext>
            </a:extLst>
          </p:cNvPr>
          <p:cNvPicPr>
            <a:picLocks noChangeAspect="1"/>
          </p:cNvPicPr>
          <p:nvPr/>
        </p:nvPicPr>
        <p:blipFill rotWithShape="1">
          <a:blip r:embed="rId7"/>
          <a:srcRect l="1001" r="53422"/>
          <a:stretch/>
        </p:blipFill>
        <p:spPr>
          <a:xfrm>
            <a:off x="8776232" y="0"/>
            <a:ext cx="1668305" cy="2076003"/>
          </a:xfrm>
          <a:prstGeom prst="rect">
            <a:avLst/>
          </a:prstGeom>
        </p:spPr>
      </p:pic>
      <p:pic>
        <p:nvPicPr>
          <p:cNvPr id="15" name="Picture 14" descr="A person with glasses surrounded by papers&#10;&#10;Description automatically generated with low confidence">
            <a:extLst>
              <a:ext uri="{FF2B5EF4-FFF2-40B4-BE49-F238E27FC236}">
                <a16:creationId xmlns:a16="http://schemas.microsoft.com/office/drawing/2014/main" id="{1DE4BD88-AEDB-2AE4-B272-5452A581B1B9}"/>
              </a:ext>
            </a:extLst>
          </p:cNvPr>
          <p:cNvPicPr>
            <a:picLocks noChangeAspect="1"/>
          </p:cNvPicPr>
          <p:nvPr/>
        </p:nvPicPr>
        <p:blipFill rotWithShape="1">
          <a:blip r:embed="rId8"/>
          <a:srcRect l="18209" r="16805"/>
          <a:stretch/>
        </p:blipFill>
        <p:spPr>
          <a:xfrm>
            <a:off x="7022049" y="1"/>
            <a:ext cx="1678897" cy="2076002"/>
          </a:xfrm>
          <a:prstGeom prst="rect">
            <a:avLst/>
          </a:prstGeom>
        </p:spPr>
      </p:pic>
      <p:pic>
        <p:nvPicPr>
          <p:cNvPr id="24" name="Picture 23" descr="A picture containing screenshot, text, cartoon&#10;&#10;Description automatically generated">
            <a:extLst>
              <a:ext uri="{FF2B5EF4-FFF2-40B4-BE49-F238E27FC236}">
                <a16:creationId xmlns:a16="http://schemas.microsoft.com/office/drawing/2014/main" id="{A559E616-244D-17D4-DC0D-E8ABE2351A72}"/>
              </a:ext>
            </a:extLst>
          </p:cNvPr>
          <p:cNvPicPr>
            <a:picLocks noChangeAspect="1"/>
          </p:cNvPicPr>
          <p:nvPr/>
        </p:nvPicPr>
        <p:blipFill rotWithShape="1">
          <a:blip r:embed="rId9"/>
          <a:srcRect l="48607" t="8381" r="17093" b="8767"/>
          <a:stretch/>
        </p:blipFill>
        <p:spPr>
          <a:xfrm>
            <a:off x="10513103" y="-1674"/>
            <a:ext cx="1678897" cy="2076001"/>
          </a:xfrm>
          <a:prstGeom prst="rect">
            <a:avLst/>
          </a:prstGeom>
        </p:spPr>
      </p:pic>
      <p:sp>
        <p:nvSpPr>
          <p:cNvPr id="26" name="Content Placeholder 11">
            <a:extLst>
              <a:ext uri="{FF2B5EF4-FFF2-40B4-BE49-F238E27FC236}">
                <a16:creationId xmlns:a16="http://schemas.microsoft.com/office/drawing/2014/main" id="{B4024339-649C-9489-16AE-FA0A411E9A7A}"/>
              </a:ext>
            </a:extLst>
          </p:cNvPr>
          <p:cNvSpPr>
            <a:spLocks noGrp="1"/>
          </p:cNvSpPr>
          <p:nvPr>
            <p:ph sz="quarter" idx="15"/>
          </p:nvPr>
        </p:nvSpPr>
        <p:spPr>
          <a:xfrm>
            <a:off x="6339241" y="3619171"/>
            <a:ext cx="5301896" cy="2331321"/>
          </a:xfrm>
          <a:noFill/>
        </p:spPr>
        <p:txBody>
          <a:bodyPr>
            <a:normAutofit/>
          </a:bodyPr>
          <a:lstStyle/>
          <a:p>
            <a:r>
              <a:rPr lang="en-US" dirty="0"/>
              <a:t>How many types and what are this.</a:t>
            </a:r>
          </a:p>
          <a:p>
            <a:r>
              <a:rPr lang="en-US" dirty="0"/>
              <a:t>Explanation of this methods.</a:t>
            </a:r>
          </a:p>
          <a:p>
            <a:r>
              <a:rPr lang="en-US" dirty="0"/>
              <a:t>Recommendation Techniques.</a:t>
            </a:r>
          </a:p>
        </p:txBody>
      </p:sp>
      <p:sp>
        <p:nvSpPr>
          <p:cNvPr id="27" name="Date Placeholder 3">
            <a:extLst>
              <a:ext uri="{FF2B5EF4-FFF2-40B4-BE49-F238E27FC236}">
                <a16:creationId xmlns:a16="http://schemas.microsoft.com/office/drawing/2014/main" id="{AEB111BA-8561-2914-8FAE-5BA2FD8006EA}"/>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wipe(down)">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wipe(down)">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wipe(down)">
                                      <p:cBhvr>
                                        <p:cTn id="27" dur="500"/>
                                        <p:tgtEl>
                                          <p:spTgt spid="2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wipe(down)">
                                      <p:cBhvr>
                                        <p:cTn id="32" dur="500"/>
                                        <p:tgtEl>
                                          <p:spTgt spid="2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6">
                                            <p:txEl>
                                              <p:pRg st="2" end="2"/>
                                            </p:txEl>
                                          </p:spTgt>
                                        </p:tgtEl>
                                        <p:attrNameLst>
                                          <p:attrName>style.visibility</p:attrName>
                                        </p:attrNameLst>
                                      </p:cBhvr>
                                      <p:to>
                                        <p:strVal val="visible"/>
                                      </p:to>
                                    </p:set>
                                    <p:animEffect transition="in" filter="wipe(down)">
                                      <p:cBhvr>
                                        <p:cTn id="3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P spid="2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323658" y="270728"/>
            <a:ext cx="11544684" cy="736437"/>
          </a:xfrm>
        </p:spPr>
        <p:txBody>
          <a:bodyPr/>
          <a:lstStyle/>
          <a:p>
            <a:pPr algn="ctr"/>
            <a:r>
              <a:rPr lang="en-US" sz="4400" dirty="0">
                <a:solidFill>
                  <a:schemeClr val="tx2"/>
                </a:solidFill>
              </a:rPr>
              <a:t>Non-Personalized recommend. system</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323658" y="1834564"/>
            <a:ext cx="11444272" cy="3046988"/>
          </a:xfrm>
          <a:prstGeom prst="rect">
            <a:avLst/>
          </a:prstGeom>
          <a:noFill/>
        </p:spPr>
        <p:txBody>
          <a:bodyPr wrap="square" rtlCol="0">
            <a:spAutoFit/>
          </a:bodyPr>
          <a:lstStyle/>
          <a:p>
            <a:pPr algn="just"/>
            <a:r>
              <a:rPr lang="en-US" sz="2400" b="0" i="0" dirty="0">
                <a:effectLst/>
                <a:latin typeface="Söhne"/>
              </a:rPr>
              <a:t>“A non-personalized recommendation system, also known as a popularity-based recommendation system, provides recommendations that are not personalized to individual users. Instead, it suggests popular or commonly chosen items to all users without considering their specific preferences or characteristics.”</a:t>
            </a:r>
          </a:p>
          <a:p>
            <a:pPr algn="just"/>
            <a:endParaRPr lang="en-US" sz="2400" b="0" i="0" dirty="0">
              <a:effectLst/>
              <a:latin typeface="Söhne"/>
            </a:endParaRPr>
          </a:p>
          <a:p>
            <a:pPr algn="just"/>
            <a:r>
              <a:rPr lang="en-US" sz="2400" b="0" i="0" dirty="0">
                <a:effectLst/>
                <a:latin typeface="Söhne"/>
              </a:rPr>
              <a:t>Example: A non-personalized recommendation system on an e-commerce website might display "Best Sellers" or "Trending Products" sections, showcasing items that are popular among all users.</a:t>
            </a:r>
            <a:endParaRPr lang="en-US" sz="2400" dirty="0"/>
          </a:p>
        </p:txBody>
      </p:sp>
    </p:spTree>
    <p:extLst>
      <p:ext uri="{BB962C8B-B14F-4D97-AF65-F5344CB8AC3E}">
        <p14:creationId xmlns:p14="http://schemas.microsoft.com/office/powerpoint/2010/main" val="284380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Non-Personalized recommend. System rules-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723141" y="2524660"/>
            <a:ext cx="10825230" cy="4093428"/>
          </a:xfrm>
          <a:prstGeom prst="rect">
            <a:avLst/>
          </a:prstGeom>
          <a:noFill/>
        </p:spPr>
        <p:txBody>
          <a:bodyPr wrap="square" rtlCol="0">
            <a:spAutoFit/>
          </a:bodyPr>
          <a:lstStyle/>
          <a:p>
            <a:r>
              <a:rPr lang="en-US" sz="2000" dirty="0"/>
              <a:t>Items: Entities that are recommended (movies, music, books, news, coupons, restaurants, etc...)</a:t>
            </a:r>
          </a:p>
          <a:p>
            <a:endParaRPr lang="en-US" sz="2000" dirty="0"/>
          </a:p>
          <a:p>
            <a:r>
              <a:rPr lang="en-US" sz="2000" dirty="0"/>
              <a:t>Item data: Descriptive information about the items (e.g. genre, category, price)</a:t>
            </a:r>
          </a:p>
          <a:p>
            <a:endParaRPr lang="en-US" sz="2000" dirty="0"/>
          </a:p>
          <a:p>
            <a:r>
              <a:rPr lang="en-US" sz="2000" dirty="0"/>
              <a:t>Users: People to whom we recommend (Who is the user? Member, cookie, unidentified?)</a:t>
            </a:r>
          </a:p>
          <a:p>
            <a:endParaRPr lang="en-US" sz="2000" dirty="0"/>
          </a:p>
          <a:p>
            <a:r>
              <a:rPr lang="en-US" sz="2000" dirty="0">
                <a:solidFill>
                  <a:schemeClr val="accent2">
                    <a:lumMod val="40000"/>
                    <a:lumOff val="60000"/>
                  </a:schemeClr>
                </a:solidFill>
              </a:rPr>
              <a:t>Paradigm:</a:t>
            </a:r>
            <a:r>
              <a:rPr lang="en-US" sz="2000" dirty="0"/>
              <a:t> Recommendations are calculated by predefined non-personalized rules</a:t>
            </a:r>
          </a:p>
          <a:p>
            <a:endParaRPr lang="en-US" sz="2000" dirty="0"/>
          </a:p>
          <a:p>
            <a:r>
              <a:rPr lang="en-US" sz="2000" dirty="0"/>
              <a:t>How: Setting item data-based rules (recommending the latest movies for all users)</a:t>
            </a:r>
          </a:p>
          <a:p>
            <a:endParaRPr lang="en-US" sz="2000" dirty="0"/>
          </a:p>
          <a:p>
            <a:r>
              <a:rPr lang="en-US" sz="2000" dirty="0"/>
              <a:t>Properties:</a:t>
            </a:r>
          </a:p>
          <a:p>
            <a:pPr marL="342900" indent="-342900">
              <a:buFont typeface="Wingdings" panose="05000000000000000000" pitchFamily="2" charset="2"/>
              <a:buChar char="Ø"/>
            </a:pPr>
            <a:r>
              <a:rPr lang="en-US" sz="2000" dirty="0"/>
              <a:t>Non-personalized static recommendations</a:t>
            </a:r>
          </a:p>
          <a:p>
            <a:pPr marL="342900" indent="-342900">
              <a:buFont typeface="Wingdings" panose="05000000000000000000" pitchFamily="2" charset="2"/>
              <a:buChar char="Ø"/>
            </a:pPr>
            <a:r>
              <a:rPr lang="en-US" sz="2000" dirty="0"/>
              <a:t>Requires manual work (</a:t>
            </a:r>
            <a:r>
              <a:rPr lang="en-US" sz="2000" dirty="0" err="1"/>
              <a:t>e.g</a:t>
            </a:r>
            <a:r>
              <a:rPr lang="en-US" sz="2000" dirty="0"/>
              <a:t> editorial pick)</a:t>
            </a:r>
            <a:endParaRPr lang="en-US" sz="2400" dirty="0"/>
          </a:p>
        </p:txBody>
      </p:sp>
      <p:pic>
        <p:nvPicPr>
          <p:cNvPr id="9" name="Picture 8" descr="A screenshot of a computer&#10;&#10;Description automatically generated with low confidence">
            <a:extLst>
              <a:ext uri="{FF2B5EF4-FFF2-40B4-BE49-F238E27FC236}">
                <a16:creationId xmlns:a16="http://schemas.microsoft.com/office/drawing/2014/main" id="{8819A477-F6E3-B709-7F1A-D9BCBA6DB40B}"/>
              </a:ext>
            </a:extLst>
          </p:cNvPr>
          <p:cNvPicPr>
            <a:picLocks noChangeAspect="1"/>
          </p:cNvPicPr>
          <p:nvPr/>
        </p:nvPicPr>
        <p:blipFill rotWithShape="1">
          <a:blip r:embed="rId3"/>
          <a:srcRect l="29565" t="27428" r="27066" b="51885"/>
          <a:stretch/>
        </p:blipFill>
        <p:spPr>
          <a:xfrm>
            <a:off x="3359424" y="1100173"/>
            <a:ext cx="5287619" cy="1417982"/>
          </a:xfrm>
          <a:prstGeom prst="rect">
            <a:avLst/>
          </a:prstGeom>
        </p:spPr>
      </p:pic>
    </p:spTree>
    <p:extLst>
      <p:ext uri="{BB962C8B-B14F-4D97-AF65-F5344CB8AC3E}">
        <p14:creationId xmlns:p14="http://schemas.microsoft.com/office/powerpoint/2010/main" val="274741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xfrm>
            <a:off x="0" y="44971"/>
            <a:ext cx="12192000" cy="6858000"/>
          </a:xfrm>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Classes of recommendation Systems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3" name="TextBox 2">
            <a:extLst>
              <a:ext uri="{FF2B5EF4-FFF2-40B4-BE49-F238E27FC236}">
                <a16:creationId xmlns:a16="http://schemas.microsoft.com/office/drawing/2014/main" id="{1BD37ACC-0985-FF41-0499-7350BBCB30F4}"/>
              </a:ext>
            </a:extLst>
          </p:cNvPr>
          <p:cNvSpPr txBox="1"/>
          <p:nvPr/>
        </p:nvSpPr>
        <p:spPr>
          <a:xfrm>
            <a:off x="4008938" y="1162653"/>
            <a:ext cx="3988592" cy="523220"/>
          </a:xfrm>
          <a:prstGeom prst="rect">
            <a:avLst/>
          </a:prstGeom>
          <a:solidFill>
            <a:schemeClr val="accent6">
              <a:lumMod val="50000"/>
            </a:schemeClr>
          </a:solidFill>
        </p:spPr>
        <p:txBody>
          <a:bodyPr wrap="none" rtlCol="0">
            <a:spAutoFit/>
          </a:bodyPr>
          <a:lstStyle/>
          <a:p>
            <a:r>
              <a:rPr lang="en-US" sz="2800" b="0" i="0" dirty="0">
                <a:solidFill>
                  <a:schemeClr val="accent2">
                    <a:lumMod val="60000"/>
                    <a:lumOff val="40000"/>
                  </a:schemeClr>
                </a:solidFill>
                <a:effectLst/>
                <a:latin typeface="Roboto" panose="02000000000000000000" pitchFamily="2" charset="0"/>
              </a:rPr>
              <a:t>Recommender Systems</a:t>
            </a:r>
            <a:endParaRPr lang="en-US" sz="2800" dirty="0">
              <a:solidFill>
                <a:schemeClr val="accent2">
                  <a:lumMod val="60000"/>
                  <a:lumOff val="40000"/>
                </a:schemeClr>
              </a:solidFill>
            </a:endParaRPr>
          </a:p>
        </p:txBody>
      </p:sp>
      <p:sp>
        <p:nvSpPr>
          <p:cNvPr id="4" name="TextBox 3">
            <a:extLst>
              <a:ext uri="{FF2B5EF4-FFF2-40B4-BE49-F238E27FC236}">
                <a16:creationId xmlns:a16="http://schemas.microsoft.com/office/drawing/2014/main" id="{4C4734D8-557F-AE18-36F8-5F650E2788F8}"/>
              </a:ext>
            </a:extLst>
          </p:cNvPr>
          <p:cNvSpPr txBox="1"/>
          <p:nvPr/>
        </p:nvSpPr>
        <p:spPr>
          <a:xfrm>
            <a:off x="1481559" y="2464162"/>
            <a:ext cx="3390672" cy="738664"/>
          </a:xfrm>
          <a:prstGeom prst="rect">
            <a:avLst/>
          </a:prstGeom>
          <a:solidFill>
            <a:schemeClr val="accent6">
              <a:lumMod val="50000"/>
            </a:schemeClr>
          </a:solidFill>
        </p:spPr>
        <p:txBody>
          <a:bodyPr wrap="none" rtlCol="0">
            <a:spAutoFit/>
          </a:bodyPr>
          <a:lstStyle/>
          <a:p>
            <a:pPr algn="ctr"/>
            <a:r>
              <a:rPr lang="en-US" sz="2400" b="0" i="0" dirty="0">
                <a:effectLst/>
                <a:latin typeface="Roboto" panose="02000000000000000000" pitchFamily="2" charset="0"/>
              </a:rPr>
              <a:t>Content-Based Filtering</a:t>
            </a:r>
          </a:p>
          <a:p>
            <a:pPr algn="ctr"/>
            <a:r>
              <a:rPr lang="en-US" b="0" i="0" dirty="0">
                <a:solidFill>
                  <a:schemeClr val="bg1">
                    <a:lumMod val="50000"/>
                    <a:lumOff val="50000"/>
                  </a:schemeClr>
                </a:solidFill>
                <a:effectLst/>
                <a:latin typeface="Roboto" panose="02000000000000000000" pitchFamily="2" charset="0"/>
              </a:rPr>
              <a:t>Information Retrieval Methods</a:t>
            </a:r>
            <a:endParaRPr lang="en-US" dirty="0">
              <a:solidFill>
                <a:schemeClr val="bg1">
                  <a:lumMod val="50000"/>
                  <a:lumOff val="50000"/>
                </a:schemeClr>
              </a:solidFill>
            </a:endParaRPr>
          </a:p>
        </p:txBody>
      </p:sp>
      <p:sp>
        <p:nvSpPr>
          <p:cNvPr id="7" name="TextBox 6">
            <a:extLst>
              <a:ext uri="{FF2B5EF4-FFF2-40B4-BE49-F238E27FC236}">
                <a16:creationId xmlns:a16="http://schemas.microsoft.com/office/drawing/2014/main" id="{D803EBFA-78EB-5115-7291-4D05A1836B43}"/>
              </a:ext>
            </a:extLst>
          </p:cNvPr>
          <p:cNvSpPr txBox="1"/>
          <p:nvPr/>
        </p:nvSpPr>
        <p:spPr>
          <a:xfrm>
            <a:off x="7319770" y="2464162"/>
            <a:ext cx="3172663" cy="461665"/>
          </a:xfrm>
          <a:prstGeom prst="rect">
            <a:avLst/>
          </a:prstGeom>
          <a:solidFill>
            <a:schemeClr val="accent6">
              <a:lumMod val="50000"/>
            </a:schemeClr>
          </a:solidFill>
        </p:spPr>
        <p:txBody>
          <a:bodyPr wrap="none" rtlCol="0">
            <a:spAutoFit/>
          </a:bodyPr>
          <a:lstStyle/>
          <a:p>
            <a:r>
              <a:rPr lang="en-US" sz="2400" b="0" i="0" dirty="0">
                <a:effectLst/>
                <a:latin typeface="Roboto" panose="02000000000000000000" pitchFamily="2" charset="0"/>
              </a:rPr>
              <a:t>Collaborative Filtering</a:t>
            </a:r>
            <a:endParaRPr lang="en-US" sz="2400" dirty="0"/>
          </a:p>
        </p:txBody>
      </p:sp>
      <p:sp>
        <p:nvSpPr>
          <p:cNvPr id="9" name="TextBox 8">
            <a:extLst>
              <a:ext uri="{FF2B5EF4-FFF2-40B4-BE49-F238E27FC236}">
                <a16:creationId xmlns:a16="http://schemas.microsoft.com/office/drawing/2014/main" id="{46B5941E-B894-12A9-3EC5-CBF37263DA65}"/>
              </a:ext>
            </a:extLst>
          </p:cNvPr>
          <p:cNvSpPr txBox="1"/>
          <p:nvPr/>
        </p:nvSpPr>
        <p:spPr>
          <a:xfrm>
            <a:off x="9580239" y="3883193"/>
            <a:ext cx="2072555" cy="461665"/>
          </a:xfrm>
          <a:prstGeom prst="rect">
            <a:avLst/>
          </a:prstGeom>
          <a:solidFill>
            <a:schemeClr val="accent6">
              <a:lumMod val="50000"/>
            </a:schemeClr>
          </a:solidFill>
        </p:spPr>
        <p:txBody>
          <a:bodyPr wrap="none" rtlCol="0">
            <a:spAutoFit/>
          </a:bodyPr>
          <a:lstStyle/>
          <a:p>
            <a:r>
              <a:rPr lang="en-US" sz="2400" dirty="0"/>
              <a:t>Memory-Based</a:t>
            </a:r>
          </a:p>
        </p:txBody>
      </p:sp>
      <p:sp>
        <p:nvSpPr>
          <p:cNvPr id="10" name="TextBox 9">
            <a:extLst>
              <a:ext uri="{FF2B5EF4-FFF2-40B4-BE49-F238E27FC236}">
                <a16:creationId xmlns:a16="http://schemas.microsoft.com/office/drawing/2014/main" id="{588E91A2-2645-9C83-E118-C12F287974C4}"/>
              </a:ext>
            </a:extLst>
          </p:cNvPr>
          <p:cNvSpPr txBox="1"/>
          <p:nvPr/>
        </p:nvSpPr>
        <p:spPr>
          <a:xfrm>
            <a:off x="4748827" y="3883193"/>
            <a:ext cx="3753720" cy="738664"/>
          </a:xfrm>
          <a:prstGeom prst="rect">
            <a:avLst/>
          </a:prstGeom>
          <a:solidFill>
            <a:schemeClr val="accent6">
              <a:lumMod val="50000"/>
            </a:schemeClr>
          </a:solidFill>
        </p:spPr>
        <p:txBody>
          <a:bodyPr wrap="none" rtlCol="0">
            <a:spAutoFit/>
          </a:bodyPr>
          <a:lstStyle/>
          <a:p>
            <a:pPr algn="ctr"/>
            <a:r>
              <a:rPr lang="en-US" sz="2400" dirty="0"/>
              <a:t>Model-Based</a:t>
            </a:r>
          </a:p>
          <a:p>
            <a:pPr algn="ctr"/>
            <a:r>
              <a:rPr lang="en-US" dirty="0">
                <a:solidFill>
                  <a:schemeClr val="bg1">
                    <a:lumMod val="50000"/>
                    <a:lumOff val="50000"/>
                  </a:schemeClr>
                </a:solidFill>
              </a:rPr>
              <a:t>Co-Clustering, SVD, Neural Networks</a:t>
            </a:r>
          </a:p>
        </p:txBody>
      </p:sp>
      <p:sp>
        <p:nvSpPr>
          <p:cNvPr id="12" name="TextBox 11">
            <a:extLst>
              <a:ext uri="{FF2B5EF4-FFF2-40B4-BE49-F238E27FC236}">
                <a16:creationId xmlns:a16="http://schemas.microsoft.com/office/drawing/2014/main" id="{3C421E15-1D6C-AA74-7F42-4BD312FC9686}"/>
              </a:ext>
            </a:extLst>
          </p:cNvPr>
          <p:cNvSpPr txBox="1"/>
          <p:nvPr/>
        </p:nvSpPr>
        <p:spPr>
          <a:xfrm>
            <a:off x="7982226" y="5491549"/>
            <a:ext cx="1847749" cy="738664"/>
          </a:xfrm>
          <a:prstGeom prst="rect">
            <a:avLst/>
          </a:prstGeom>
          <a:solidFill>
            <a:schemeClr val="accent6">
              <a:lumMod val="50000"/>
            </a:schemeClr>
          </a:solidFill>
        </p:spPr>
        <p:txBody>
          <a:bodyPr wrap="none" rtlCol="0">
            <a:spAutoFit/>
          </a:bodyPr>
          <a:lstStyle/>
          <a:p>
            <a:pPr algn="ctr"/>
            <a:r>
              <a:rPr lang="en-US" sz="2400" dirty="0"/>
              <a:t>User-Based</a:t>
            </a:r>
          </a:p>
          <a:p>
            <a:pPr algn="ctr"/>
            <a:r>
              <a:rPr lang="en-US" dirty="0">
                <a:solidFill>
                  <a:schemeClr val="bg1">
                    <a:lumMod val="50000"/>
                    <a:lumOff val="50000"/>
                  </a:schemeClr>
                </a:solidFill>
              </a:rPr>
              <a:t>User-Based k-NN</a:t>
            </a:r>
          </a:p>
        </p:txBody>
      </p:sp>
      <p:sp>
        <p:nvSpPr>
          <p:cNvPr id="14" name="TextBox 13">
            <a:extLst>
              <a:ext uri="{FF2B5EF4-FFF2-40B4-BE49-F238E27FC236}">
                <a16:creationId xmlns:a16="http://schemas.microsoft.com/office/drawing/2014/main" id="{080EED52-8A03-E19A-91FE-6C84CC1C5725}"/>
              </a:ext>
            </a:extLst>
          </p:cNvPr>
          <p:cNvSpPr txBox="1"/>
          <p:nvPr/>
        </p:nvSpPr>
        <p:spPr>
          <a:xfrm>
            <a:off x="3181782" y="5491549"/>
            <a:ext cx="2025377" cy="1015663"/>
          </a:xfrm>
          <a:prstGeom prst="rect">
            <a:avLst/>
          </a:prstGeom>
          <a:solidFill>
            <a:schemeClr val="accent6">
              <a:lumMod val="50000"/>
            </a:schemeClr>
          </a:solidFill>
        </p:spPr>
        <p:txBody>
          <a:bodyPr wrap="square" rtlCol="0">
            <a:spAutoFit/>
          </a:bodyPr>
          <a:lstStyle/>
          <a:p>
            <a:pPr algn="ctr"/>
            <a:r>
              <a:rPr lang="en-US" sz="2400" dirty="0"/>
              <a:t>Item-Based</a:t>
            </a:r>
          </a:p>
          <a:p>
            <a:pPr algn="ctr"/>
            <a:r>
              <a:rPr lang="en-US" dirty="0">
                <a:solidFill>
                  <a:schemeClr val="bg1">
                    <a:lumMod val="50000"/>
                    <a:lumOff val="50000"/>
                  </a:schemeClr>
                </a:solidFill>
              </a:rPr>
              <a:t>Item-Based k-NN,</a:t>
            </a:r>
          </a:p>
          <a:p>
            <a:pPr algn="ctr"/>
            <a:r>
              <a:rPr lang="en-US" dirty="0">
                <a:solidFill>
                  <a:schemeClr val="bg1">
                    <a:lumMod val="50000"/>
                    <a:lumOff val="50000"/>
                  </a:schemeClr>
                </a:solidFill>
              </a:rPr>
              <a:t>Slope One</a:t>
            </a:r>
          </a:p>
        </p:txBody>
      </p:sp>
      <p:cxnSp>
        <p:nvCxnSpPr>
          <p:cNvPr id="16" name="Straight Arrow Connector 15">
            <a:extLst>
              <a:ext uri="{FF2B5EF4-FFF2-40B4-BE49-F238E27FC236}">
                <a16:creationId xmlns:a16="http://schemas.microsoft.com/office/drawing/2014/main" id="{C77E9669-8296-4ED3-E608-2BF02FCE96F0}"/>
              </a:ext>
            </a:extLst>
          </p:cNvPr>
          <p:cNvCxnSpPr>
            <a:cxnSpLocks/>
          </p:cNvCxnSpPr>
          <p:nvPr/>
        </p:nvCxnSpPr>
        <p:spPr>
          <a:xfrm>
            <a:off x="6096000" y="1749841"/>
            <a:ext cx="2193561" cy="714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16998F-9B71-9C17-A3E9-AAC50F32D350}"/>
              </a:ext>
            </a:extLst>
          </p:cNvPr>
          <p:cNvCxnSpPr>
            <a:cxnSpLocks/>
          </p:cNvCxnSpPr>
          <p:nvPr/>
        </p:nvCxnSpPr>
        <p:spPr>
          <a:xfrm flipH="1">
            <a:off x="4008938" y="1749841"/>
            <a:ext cx="2087062" cy="65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132ADE-019D-BE2D-CF7C-E1D374587804}"/>
              </a:ext>
            </a:extLst>
          </p:cNvPr>
          <p:cNvCxnSpPr>
            <a:cxnSpLocks/>
          </p:cNvCxnSpPr>
          <p:nvPr/>
        </p:nvCxnSpPr>
        <p:spPr>
          <a:xfrm>
            <a:off x="8906100" y="2952687"/>
            <a:ext cx="1804341" cy="87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CDF189E-C008-631D-149E-0A3C8768FA3A}"/>
              </a:ext>
            </a:extLst>
          </p:cNvPr>
          <p:cNvCxnSpPr>
            <a:cxnSpLocks/>
          </p:cNvCxnSpPr>
          <p:nvPr/>
        </p:nvCxnSpPr>
        <p:spPr>
          <a:xfrm>
            <a:off x="6625687" y="4617787"/>
            <a:ext cx="2263549" cy="8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CF3EA2-47F2-DC60-958A-7E73D764358F}"/>
              </a:ext>
            </a:extLst>
          </p:cNvPr>
          <p:cNvCxnSpPr>
            <a:cxnSpLocks/>
          </p:cNvCxnSpPr>
          <p:nvPr/>
        </p:nvCxnSpPr>
        <p:spPr>
          <a:xfrm flipH="1">
            <a:off x="6805534" y="2952687"/>
            <a:ext cx="2087062" cy="87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5D1FDD8-CC21-8B15-B78F-E256DEA41399}"/>
              </a:ext>
            </a:extLst>
          </p:cNvPr>
          <p:cNvCxnSpPr>
            <a:cxnSpLocks/>
          </p:cNvCxnSpPr>
          <p:nvPr/>
        </p:nvCxnSpPr>
        <p:spPr>
          <a:xfrm flipH="1">
            <a:off x="4362138" y="4604263"/>
            <a:ext cx="2263549" cy="832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73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256830"/>
            <a:ext cx="11183040" cy="858397"/>
          </a:xfrm>
        </p:spPr>
        <p:txBody>
          <a:bodyPr/>
          <a:lstStyle/>
          <a:p>
            <a:r>
              <a:rPr lang="en-US" sz="4400" dirty="0"/>
              <a:t>Collaborative Filtering </a:t>
            </a:r>
            <a:r>
              <a:rPr lang="en-US" sz="4400" dirty="0" err="1"/>
              <a:t>reco</a:t>
            </a:r>
            <a:r>
              <a:rPr lang="en-US" sz="4400" dirty="0"/>
              <a:t>. systems?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323658" y="1534367"/>
            <a:ext cx="11544683" cy="4524315"/>
          </a:xfrm>
          <a:prstGeom prst="rect">
            <a:avLst/>
          </a:prstGeom>
          <a:noFill/>
        </p:spPr>
        <p:txBody>
          <a:bodyPr wrap="square" rtlCol="0">
            <a:spAutoFit/>
          </a:bodyPr>
          <a:lstStyle/>
          <a:p>
            <a:pPr marL="457200" indent="-457200" algn="just">
              <a:buAutoNum type="arabicPeriod"/>
            </a:pPr>
            <a:r>
              <a:rPr lang="en-US" sz="2400" dirty="0">
                <a:solidFill>
                  <a:schemeClr val="accent2">
                    <a:lumMod val="60000"/>
                    <a:lumOff val="40000"/>
                  </a:schemeClr>
                </a:solidFill>
                <a:latin typeface="Arial" panose="020B0604020202020204" pitchFamily="34" charset="0"/>
                <a:cs typeface="Arial" panose="020B0604020202020204" pitchFamily="34" charset="0"/>
              </a:rPr>
              <a:t>Collaborative Filtering</a:t>
            </a:r>
            <a:r>
              <a:rPr lang="en-US" sz="2400" dirty="0">
                <a:latin typeface="Arial" panose="020B0604020202020204" pitchFamily="34" charset="0"/>
                <a:cs typeface="Arial" panose="020B0604020202020204" pitchFamily="34" charset="0"/>
              </a:rPr>
              <a:t> method finds a subset of users who have similar tastes and preferences to the target user and uses this subset for offering recommendations.</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Basic Assumptions:</a:t>
            </a:r>
          </a:p>
          <a:p>
            <a:pPr algn="just"/>
            <a:r>
              <a:rPr lang="en-US" sz="2400" dirty="0">
                <a:latin typeface="Arial" panose="020B0604020202020204" pitchFamily="34" charset="0"/>
                <a:cs typeface="Arial" panose="020B0604020202020204" pitchFamily="34" charset="0"/>
              </a:rPr>
              <a:t>- Users with similar interests have common preferences about ratings, user likes, and so on.</a:t>
            </a:r>
          </a:p>
          <a:p>
            <a:pPr algn="just"/>
            <a:r>
              <a:rPr lang="en-US" sz="2400" dirty="0">
                <a:latin typeface="Arial" panose="020B0604020202020204" pitchFamily="34" charset="0"/>
                <a:cs typeface="Arial" panose="020B0604020202020204" pitchFamily="34" charset="0"/>
              </a:rPr>
              <a:t>-A sufficiently large number of user preferences are available.</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Main Approaches :</a:t>
            </a:r>
          </a:p>
          <a:p>
            <a:pPr algn="just"/>
            <a:r>
              <a:rPr lang="en-US" sz="2400" dirty="0">
                <a:latin typeface="Arial" panose="020B0604020202020204" pitchFamily="34" charset="0"/>
                <a:cs typeface="Arial" panose="020B0604020202020204" pitchFamily="34" charset="0"/>
              </a:rPr>
              <a:t>- User Based                                      </a:t>
            </a:r>
            <a:endParaRPr lang="en-US" sz="2400" dirty="0">
              <a:solidFill>
                <a:schemeClr val="bg1">
                  <a:lumMod val="50000"/>
                  <a:lumOff val="50000"/>
                </a:schemeClr>
              </a:solidFill>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 Item Based</a:t>
            </a:r>
          </a:p>
        </p:txBody>
      </p:sp>
      <p:pic>
        <p:nvPicPr>
          <p:cNvPr id="4" name="Picture 3">
            <a:extLst>
              <a:ext uri="{FF2B5EF4-FFF2-40B4-BE49-F238E27FC236}">
                <a16:creationId xmlns:a16="http://schemas.microsoft.com/office/drawing/2014/main" id="{27C82849-B1DD-E80D-AA06-9C7C34D7C9BB}"/>
              </a:ext>
            </a:extLst>
          </p:cNvPr>
          <p:cNvPicPr>
            <a:picLocks noChangeAspect="1"/>
          </p:cNvPicPr>
          <p:nvPr/>
        </p:nvPicPr>
        <p:blipFill>
          <a:blip r:embed="rId3"/>
          <a:stretch>
            <a:fillRect/>
          </a:stretch>
        </p:blipFill>
        <p:spPr>
          <a:xfrm>
            <a:off x="8062427" y="4648699"/>
            <a:ext cx="3578710" cy="1459280"/>
          </a:xfrm>
          <a:prstGeom prst="rect">
            <a:avLst/>
          </a:prstGeom>
        </p:spPr>
      </p:pic>
    </p:spTree>
    <p:extLst>
      <p:ext uri="{BB962C8B-B14F-4D97-AF65-F5344CB8AC3E}">
        <p14:creationId xmlns:p14="http://schemas.microsoft.com/office/powerpoint/2010/main" val="4220053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User-Based Collaborative Filtering</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680834" y="1182677"/>
            <a:ext cx="10143642" cy="532453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Use user-item rating matrix</a:t>
            </a:r>
          </a:p>
          <a:p>
            <a:r>
              <a:rPr lang="en-US" sz="2400" dirty="0">
                <a:latin typeface="Arial" panose="020B0604020202020204" pitchFamily="34" charset="0"/>
                <a:cs typeface="Arial" panose="020B0604020202020204" pitchFamily="34" charset="0"/>
              </a:rPr>
              <a:t>- Make user-to-user correlations</a:t>
            </a:r>
          </a:p>
          <a:p>
            <a:r>
              <a:rPr lang="en-US" sz="2400" dirty="0">
                <a:latin typeface="Arial" panose="020B0604020202020204" pitchFamily="34" charset="0"/>
                <a:cs typeface="Arial" panose="020B0604020202020204" pitchFamily="34" charset="0"/>
              </a:rPr>
              <a:t>- Find highly correlated users</a:t>
            </a:r>
          </a:p>
          <a:p>
            <a:r>
              <a:rPr lang="en-US" sz="2400" dirty="0">
                <a:latin typeface="Arial" panose="020B0604020202020204" pitchFamily="34" charset="0"/>
                <a:cs typeface="Arial" panose="020B0604020202020204" pitchFamily="34" charset="0"/>
              </a:rPr>
              <a:t>- Recommend items preferred by those users</a:t>
            </a:r>
          </a:p>
          <a:p>
            <a:pPr marL="342900" indent="-342900">
              <a:buFontTx/>
              <a:buChar char="-"/>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Pearson Correlation :</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Math Solution: </a:t>
            </a:r>
            <a:r>
              <a:rPr lang="en-US" sz="1400" dirty="0">
                <a:latin typeface="Arial" panose="020B0604020202020204" pitchFamily="34" charset="0"/>
                <a:cs typeface="Arial" panose="020B0604020202020204" pitchFamily="34" charset="0"/>
                <a:hlinkClick r:id="rId3"/>
              </a:rPr>
              <a:t>https://www.scribbr.com/statistics/pearson-correlation-coefficient/</a:t>
            </a:r>
            <a:endParaRPr lang="en-US" sz="1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Prediction Function: </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Math Solution: </a:t>
            </a:r>
            <a:r>
              <a:rPr lang="en-US" sz="1400" dirty="0">
                <a:latin typeface="Arial" panose="020B0604020202020204" pitchFamily="34" charset="0"/>
                <a:cs typeface="Arial" panose="020B0604020202020204" pitchFamily="34" charset="0"/>
                <a:hlinkClick r:id="rId4"/>
              </a:rPr>
              <a:t>https://www.geeksforgeeks.org/user-based-collaborative-filtering/</a:t>
            </a:r>
            <a:endParaRPr lang="en-US" sz="1400" dirty="0">
              <a:latin typeface="Arial" panose="020B060402020202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9053AC4C-3AFA-BE85-0C39-A21CF44A6C58}"/>
              </a:ext>
            </a:extLst>
          </p:cNvPr>
          <p:cNvPicPr>
            <a:picLocks noChangeAspect="1"/>
          </p:cNvPicPr>
          <p:nvPr/>
        </p:nvPicPr>
        <p:blipFill rotWithShape="1">
          <a:blip r:embed="rId5"/>
          <a:srcRect l="19549" t="38027" r="29548" b="47103"/>
          <a:stretch/>
        </p:blipFill>
        <p:spPr>
          <a:xfrm>
            <a:off x="3742935" y="2919334"/>
            <a:ext cx="6205928" cy="1019331"/>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F4EBE742-DA8C-A821-336B-3866CD41EF6D}"/>
              </a:ext>
            </a:extLst>
          </p:cNvPr>
          <p:cNvPicPr>
            <a:picLocks noChangeAspect="1"/>
          </p:cNvPicPr>
          <p:nvPr/>
        </p:nvPicPr>
        <p:blipFill rotWithShape="1">
          <a:blip r:embed="rId6"/>
          <a:srcRect t="9160" r="32746" b="73403"/>
          <a:stretch/>
        </p:blipFill>
        <p:spPr>
          <a:xfrm>
            <a:off x="3742935" y="4770025"/>
            <a:ext cx="6214230" cy="1019331"/>
          </a:xfrm>
          <a:prstGeom prst="rect">
            <a:avLst/>
          </a:prstGeom>
        </p:spPr>
      </p:pic>
    </p:spTree>
    <p:extLst>
      <p:ext uri="{BB962C8B-B14F-4D97-AF65-F5344CB8AC3E}">
        <p14:creationId xmlns:p14="http://schemas.microsoft.com/office/powerpoint/2010/main" val="1194706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25</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User-Based Collaborative Filtering</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pic>
        <p:nvPicPr>
          <p:cNvPr id="3" name="Picture 2" descr="image.jpg">
            <a:extLst>
              <a:ext uri="{FF2B5EF4-FFF2-40B4-BE49-F238E27FC236}">
                <a16:creationId xmlns:a16="http://schemas.microsoft.com/office/drawing/2014/main" id="{4B1E0968-65F5-A21D-B514-9516BDB8212C}"/>
              </a:ext>
            </a:extLst>
          </p:cNvPr>
          <p:cNvPicPr>
            <a:picLocks noChangeAspect="1"/>
          </p:cNvPicPr>
          <p:nvPr/>
        </p:nvPicPr>
        <p:blipFill rotWithShape="1">
          <a:blip r:embed="rId3"/>
          <a:srcRect t="23422" b="15258"/>
          <a:stretch/>
        </p:blipFill>
        <p:spPr>
          <a:xfrm>
            <a:off x="605551" y="1456932"/>
            <a:ext cx="10942820" cy="4648648"/>
          </a:xfrm>
          <a:prstGeom prst="rect">
            <a:avLst/>
          </a:prstGeom>
        </p:spPr>
      </p:pic>
    </p:spTree>
    <p:extLst>
      <p:ext uri="{BB962C8B-B14F-4D97-AF65-F5344CB8AC3E}">
        <p14:creationId xmlns:p14="http://schemas.microsoft.com/office/powerpoint/2010/main" val="3681263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26</a:t>
            </a:fld>
            <a:endParaRPr lang="en-US"/>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504480" y="1467807"/>
            <a:ext cx="11183040" cy="3785652"/>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dirty="0">
                <a:solidFill>
                  <a:schemeClr val="accent2">
                    <a:lumMod val="60000"/>
                    <a:lumOff val="40000"/>
                  </a:schemeClr>
                </a:solidFill>
              </a:rPr>
              <a:t>Advantage :</a:t>
            </a:r>
          </a:p>
          <a:p>
            <a:pPr algn="just"/>
            <a:r>
              <a:rPr lang="en-US" sz="2400" dirty="0"/>
              <a:t> - No knowledge about item features needed</a:t>
            </a:r>
          </a:p>
          <a:p>
            <a:pPr algn="just"/>
            <a:endParaRPr lang="en-US" sz="2400" dirty="0"/>
          </a:p>
          <a:p>
            <a:pPr algn="just"/>
            <a:endParaRPr lang="en-US" sz="2400" dirty="0"/>
          </a:p>
          <a:p>
            <a:pPr marL="285750" indent="-285750" algn="just">
              <a:buFont typeface="Wingdings" panose="05000000000000000000" pitchFamily="2" charset="2"/>
              <a:buChar char="v"/>
            </a:pPr>
            <a:r>
              <a:rPr lang="en-US" sz="2400" dirty="0">
                <a:solidFill>
                  <a:schemeClr val="accent2">
                    <a:lumMod val="60000"/>
                    <a:lumOff val="40000"/>
                  </a:schemeClr>
                </a:solidFill>
              </a:rPr>
              <a:t>Problems:</a:t>
            </a:r>
            <a:endParaRPr lang="en-US" sz="2400" dirty="0"/>
          </a:p>
          <a:p>
            <a:pPr algn="just"/>
            <a:r>
              <a:rPr lang="en-US" sz="2400" dirty="0"/>
              <a:t>-New item cold start problem: items with few ratings cannot easily be recommended</a:t>
            </a:r>
          </a:p>
          <a:p>
            <a:pPr algn="just"/>
            <a:r>
              <a:rPr lang="en-US" sz="2400" dirty="0"/>
              <a:t>- Sparsity problem: If there are many items to be recommended, the user/rating matrix is sparse and it is hard to find the users who have rated the same item.</a:t>
            </a:r>
          </a:p>
          <a:p>
            <a:pPr algn="just"/>
            <a:r>
              <a:rPr lang="en-US" sz="2400" dirty="0"/>
              <a:t>- Popularity Bias: Tend to recommend only popular items.</a:t>
            </a:r>
          </a:p>
          <a:p>
            <a:pPr algn="just"/>
            <a:endParaRPr lang="en-US" sz="2400" dirty="0"/>
          </a:p>
        </p:txBody>
      </p:sp>
      <p:sp>
        <p:nvSpPr>
          <p:cNvPr id="3" name="Title 5">
            <a:extLst>
              <a:ext uri="{FF2B5EF4-FFF2-40B4-BE49-F238E27FC236}">
                <a16:creationId xmlns:a16="http://schemas.microsoft.com/office/drawing/2014/main" id="{AF72B77F-365C-9A1E-C8E4-208B23DD8995}"/>
              </a:ext>
            </a:extLst>
          </p:cNvPr>
          <p:cNvSpPr txBox="1">
            <a:spLocks/>
          </p:cNvSpPr>
          <p:nvPr/>
        </p:nvSpPr>
        <p:spPr>
          <a:xfrm>
            <a:off x="458097" y="218770"/>
            <a:ext cx="11090274" cy="78919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400" dirty="0"/>
              <a:t>User-Based Collaborative Filtering</a:t>
            </a:r>
          </a:p>
        </p:txBody>
      </p:sp>
    </p:spTree>
    <p:extLst>
      <p:ext uri="{BB962C8B-B14F-4D97-AF65-F5344CB8AC3E}">
        <p14:creationId xmlns:p14="http://schemas.microsoft.com/office/powerpoint/2010/main" val="1944361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Item-Based Collaborative Filtering</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458097" y="1536174"/>
            <a:ext cx="10143642" cy="378565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Use user-item rating matrix</a:t>
            </a:r>
          </a:p>
          <a:p>
            <a:r>
              <a:rPr lang="en-US" sz="2400" dirty="0">
                <a:latin typeface="Arial" panose="020B0604020202020204" pitchFamily="34" charset="0"/>
                <a:cs typeface="Arial" panose="020B0604020202020204" pitchFamily="34" charset="0"/>
              </a:rPr>
              <a:t>- Make item-to-item correlations</a:t>
            </a:r>
          </a:p>
          <a:p>
            <a:r>
              <a:rPr lang="en-US" sz="2400" dirty="0">
                <a:latin typeface="Arial" panose="020B0604020202020204" pitchFamily="34" charset="0"/>
                <a:cs typeface="Arial" panose="020B0604020202020204" pitchFamily="34" charset="0"/>
              </a:rPr>
              <a:t>- Find items that are highly correlated</a:t>
            </a:r>
          </a:p>
          <a:p>
            <a:pPr marL="342900" indent="-342900">
              <a:buFontTx/>
              <a:buChar char="-"/>
            </a:pPr>
            <a:r>
              <a:rPr lang="en-US" sz="2400" dirty="0">
                <a:latin typeface="Arial" panose="020B0604020202020204" pitchFamily="34" charset="0"/>
                <a:cs typeface="Arial" panose="020B0604020202020204" pitchFamily="34" charset="0"/>
              </a:rPr>
              <a:t>Recommend items with the highest correlation</a:t>
            </a:r>
          </a:p>
          <a:p>
            <a:endParaRPr lang="en-US" sz="2400" dirty="0">
              <a:latin typeface="Arial" panose="020B0604020202020204" pitchFamily="34" charset="0"/>
              <a:cs typeface="Arial" panose="020B0604020202020204" pitchFamily="34" charset="0"/>
            </a:endParaRPr>
          </a:p>
          <a:p>
            <a:r>
              <a:rPr lang="en-US" sz="2400" b="0" i="0" dirty="0">
                <a:effectLst/>
                <a:latin typeface="Roboto" panose="02000000000000000000" pitchFamily="2" charset="0"/>
              </a:rPr>
              <a:t>Similarity Metric: </a:t>
            </a:r>
          </a:p>
          <a:p>
            <a:endParaRPr lang="en-US" sz="2400" b="0" i="0" dirty="0">
              <a:effectLst/>
              <a:latin typeface="Roboto" panose="02000000000000000000" pitchFamily="2" charset="0"/>
            </a:endParaRPr>
          </a:p>
          <a:p>
            <a:endParaRPr lang="en-US" sz="2400" dirty="0">
              <a:latin typeface="Roboto" panose="02000000000000000000" pitchFamily="2" charset="0"/>
            </a:endParaRPr>
          </a:p>
          <a:p>
            <a:endParaRPr lang="en-US" sz="2400" dirty="0">
              <a:latin typeface="Roboto" panose="02000000000000000000" pitchFamily="2" charset="0"/>
            </a:endParaRPr>
          </a:p>
          <a:p>
            <a:r>
              <a:rPr lang="en-US" sz="2400" b="0" i="0" dirty="0">
                <a:effectLst/>
                <a:latin typeface="Roboto" panose="02000000000000000000" pitchFamily="2" charset="0"/>
              </a:rPr>
              <a:t>Prediction Function:</a:t>
            </a:r>
            <a:endParaRPr lang="en-US" sz="2400" dirty="0">
              <a:latin typeface="Arial" panose="020B0604020202020204" pitchFamily="34" charset="0"/>
              <a:cs typeface="Arial" panose="020B0604020202020204" pitchFamily="34" charset="0"/>
            </a:endParaRPr>
          </a:p>
        </p:txBody>
      </p:sp>
      <p:pic>
        <p:nvPicPr>
          <p:cNvPr id="3" name="Picture 2" descr="image.jpg">
            <a:extLst>
              <a:ext uri="{FF2B5EF4-FFF2-40B4-BE49-F238E27FC236}">
                <a16:creationId xmlns:a16="http://schemas.microsoft.com/office/drawing/2014/main" id="{18E882F4-D0AC-D051-111E-B3CBDF88A15D}"/>
              </a:ext>
            </a:extLst>
          </p:cNvPr>
          <p:cNvPicPr>
            <a:picLocks noChangeAspect="1"/>
          </p:cNvPicPr>
          <p:nvPr/>
        </p:nvPicPr>
        <p:blipFill rotWithShape="1">
          <a:blip r:embed="rId3"/>
          <a:srcRect l="58708" t="20651" b="55137"/>
          <a:stretch/>
        </p:blipFill>
        <p:spPr>
          <a:xfrm>
            <a:off x="8615560" y="1182995"/>
            <a:ext cx="3025577" cy="1229058"/>
          </a:xfrm>
          <a:prstGeom prst="rect">
            <a:avLst/>
          </a:prstGeom>
        </p:spPr>
      </p:pic>
      <p:pic>
        <p:nvPicPr>
          <p:cNvPr id="4" name="Picture 3" descr="image.jpg">
            <a:extLst>
              <a:ext uri="{FF2B5EF4-FFF2-40B4-BE49-F238E27FC236}">
                <a16:creationId xmlns:a16="http://schemas.microsoft.com/office/drawing/2014/main" id="{FC9FE172-8C2F-33C9-DE29-19E50DA711A2}"/>
              </a:ext>
            </a:extLst>
          </p:cNvPr>
          <p:cNvPicPr>
            <a:picLocks noChangeAspect="1"/>
          </p:cNvPicPr>
          <p:nvPr/>
        </p:nvPicPr>
        <p:blipFill rotWithShape="1">
          <a:blip r:embed="rId3"/>
          <a:srcRect l="6907" t="52092" r="35125" b="34485"/>
          <a:stretch/>
        </p:blipFill>
        <p:spPr>
          <a:xfrm>
            <a:off x="2992151" y="3214265"/>
            <a:ext cx="5419525" cy="869429"/>
          </a:xfrm>
          <a:prstGeom prst="rect">
            <a:avLst/>
          </a:prstGeom>
        </p:spPr>
      </p:pic>
      <p:pic>
        <p:nvPicPr>
          <p:cNvPr id="7" name="Picture 6" descr="image.jpg">
            <a:extLst>
              <a:ext uri="{FF2B5EF4-FFF2-40B4-BE49-F238E27FC236}">
                <a16:creationId xmlns:a16="http://schemas.microsoft.com/office/drawing/2014/main" id="{FD0B9B87-4960-A456-B788-9E1405DE77B8}"/>
              </a:ext>
            </a:extLst>
          </p:cNvPr>
          <p:cNvPicPr>
            <a:picLocks noChangeAspect="1"/>
          </p:cNvPicPr>
          <p:nvPr/>
        </p:nvPicPr>
        <p:blipFill rotWithShape="1">
          <a:blip r:embed="rId3"/>
          <a:srcRect l="7014" t="75521" r="47706" b="12901"/>
          <a:stretch/>
        </p:blipFill>
        <p:spPr>
          <a:xfrm>
            <a:off x="3390907" y="4668699"/>
            <a:ext cx="5224653" cy="925576"/>
          </a:xfrm>
          <a:prstGeom prst="rect">
            <a:avLst/>
          </a:prstGeom>
        </p:spPr>
      </p:pic>
    </p:spTree>
    <p:extLst>
      <p:ext uri="{BB962C8B-B14F-4D97-AF65-F5344CB8AC3E}">
        <p14:creationId xmlns:p14="http://schemas.microsoft.com/office/powerpoint/2010/main" val="17548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Item-Based Collaborative Filtering</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pic>
        <p:nvPicPr>
          <p:cNvPr id="3" name="Picture 2" descr="image.jpg">
            <a:extLst>
              <a:ext uri="{FF2B5EF4-FFF2-40B4-BE49-F238E27FC236}">
                <a16:creationId xmlns:a16="http://schemas.microsoft.com/office/drawing/2014/main" id="{B9A47DCC-4D55-2250-9B92-2A5A45564CC1}"/>
              </a:ext>
            </a:extLst>
          </p:cNvPr>
          <p:cNvPicPr>
            <a:picLocks noChangeAspect="1"/>
          </p:cNvPicPr>
          <p:nvPr/>
        </p:nvPicPr>
        <p:blipFill rotWithShape="1">
          <a:blip r:embed="rId3"/>
          <a:srcRect l="7538" t="20651" r="4045" b="13122"/>
          <a:stretch/>
        </p:blipFill>
        <p:spPr>
          <a:xfrm>
            <a:off x="1265867" y="1182995"/>
            <a:ext cx="9660265" cy="5012856"/>
          </a:xfrm>
          <a:prstGeom prst="rect">
            <a:avLst/>
          </a:prstGeom>
        </p:spPr>
      </p:pic>
    </p:spTree>
    <p:extLst>
      <p:ext uri="{BB962C8B-B14F-4D97-AF65-F5344CB8AC3E}">
        <p14:creationId xmlns:p14="http://schemas.microsoft.com/office/powerpoint/2010/main" val="382869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29</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Item-Based Collaborative Filtering</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458097" y="1182995"/>
            <a:ext cx="11183040" cy="3785652"/>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dirty="0">
                <a:solidFill>
                  <a:schemeClr val="accent2">
                    <a:lumMod val="40000"/>
                    <a:lumOff val="60000"/>
                  </a:schemeClr>
                </a:solidFill>
                <a:latin typeface="Arial" panose="020B0604020202020204" pitchFamily="34" charset="0"/>
                <a:cs typeface="Arial" panose="020B0604020202020204" pitchFamily="34" charset="0"/>
              </a:rPr>
              <a:t>Advantages:</a:t>
            </a:r>
          </a:p>
          <a:p>
            <a:pPr algn="just"/>
            <a:r>
              <a:rPr lang="en-US" sz="2400" dirty="0">
                <a:latin typeface="Arial" panose="020B0604020202020204" pitchFamily="34" charset="0"/>
                <a:cs typeface="Arial" panose="020B0604020202020204" pitchFamily="34" charset="0"/>
              </a:rPr>
              <a:t>- No knowledge about item features needed</a:t>
            </a:r>
          </a:p>
          <a:p>
            <a:pPr algn="just"/>
            <a:r>
              <a:rPr lang="en-US" sz="2400" dirty="0">
                <a:latin typeface="Arial" panose="020B0604020202020204" pitchFamily="34" charset="0"/>
                <a:cs typeface="Arial" panose="020B0604020202020204" pitchFamily="34" charset="0"/>
              </a:rPr>
              <a:t>- Better scalability, because correlations between a limited number of items instead of a very large number of users</a:t>
            </a:r>
          </a:p>
          <a:p>
            <a:pPr marL="342900" indent="-342900" algn="just">
              <a:buFontTx/>
              <a:buChar char="-"/>
            </a:pPr>
            <a:r>
              <a:rPr lang="en-US" sz="2400" dirty="0">
                <a:latin typeface="Arial" panose="020B0604020202020204" pitchFamily="34" charset="0"/>
                <a:cs typeface="Arial" panose="020B0604020202020204" pitchFamily="34" charset="0"/>
              </a:rPr>
              <a:t>Reduced sparsity problem</a:t>
            </a:r>
          </a:p>
          <a:p>
            <a:pPr algn="just"/>
            <a:endParaRPr lang="en-US" sz="2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v"/>
            </a:pPr>
            <a:r>
              <a:rPr lang="en-US" sz="2400" dirty="0">
                <a:solidFill>
                  <a:schemeClr val="accent2">
                    <a:lumMod val="40000"/>
                    <a:lumOff val="60000"/>
                  </a:schemeClr>
                </a:solidFill>
                <a:latin typeface="Arial" panose="020B0604020202020204" pitchFamily="34" charset="0"/>
                <a:cs typeface="Arial" panose="020B0604020202020204" pitchFamily="34" charset="0"/>
              </a:rPr>
              <a:t>Problems:</a:t>
            </a:r>
          </a:p>
          <a:p>
            <a:pPr algn="just"/>
            <a:r>
              <a:rPr lang="en-US" sz="2400" dirty="0">
                <a:latin typeface="Arial" panose="020B0604020202020204" pitchFamily="34" charset="0"/>
                <a:cs typeface="Arial" panose="020B0604020202020204" pitchFamily="34" charset="0"/>
              </a:rPr>
              <a:t>- New user cold start problem</a:t>
            </a:r>
          </a:p>
          <a:p>
            <a:pPr algn="just"/>
            <a:r>
              <a:rPr lang="en-US" sz="2400" dirty="0">
                <a:latin typeface="Arial" panose="020B0604020202020204" pitchFamily="34" charset="0"/>
                <a:cs typeface="Arial" panose="020B0604020202020204" pitchFamily="34" charset="0"/>
              </a:rPr>
              <a:t>- New item cold start problem</a:t>
            </a:r>
          </a:p>
          <a:p>
            <a:pPr algn="just"/>
            <a:r>
              <a:rPr lang="en-US" sz="2400" dirty="0">
                <a:latin typeface="Arial" panose="020B0604020202020204" pitchFamily="34" charset="0"/>
                <a:cs typeface="Arial" panose="020B0604020202020204" pitchFamily="34" charset="0"/>
              </a:rPr>
              <a:t> e.g. Amazon, eBay</a:t>
            </a:r>
          </a:p>
        </p:txBody>
      </p:sp>
    </p:spTree>
    <p:extLst>
      <p:ext uri="{BB962C8B-B14F-4D97-AF65-F5344CB8AC3E}">
        <p14:creationId xmlns:p14="http://schemas.microsoft.com/office/powerpoint/2010/main" val="3409101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pic>
        <p:nvPicPr>
          <p:cNvPr id="7" name="Picture 6" descr="image.jpg">
            <a:extLst>
              <a:ext uri="{FF2B5EF4-FFF2-40B4-BE49-F238E27FC236}">
                <a16:creationId xmlns:a16="http://schemas.microsoft.com/office/drawing/2014/main" id="{6711406F-B481-5F2F-10C4-34FEA2EDE87C}"/>
              </a:ext>
            </a:extLst>
          </p:cNvPr>
          <p:cNvPicPr>
            <a:picLocks noChangeAspect="1"/>
          </p:cNvPicPr>
          <p:nvPr/>
        </p:nvPicPr>
        <p:blipFill>
          <a:blip r:embed="rId3"/>
          <a:stretch>
            <a:fillRect/>
          </a:stretch>
        </p:blipFill>
        <p:spPr>
          <a:xfrm>
            <a:off x="1940622" y="357603"/>
            <a:ext cx="8310755" cy="6226553"/>
          </a:xfrm>
          <a:prstGeom prst="rect">
            <a:avLst/>
          </a:prstGeom>
        </p:spPr>
      </p:pic>
    </p:spTree>
    <p:extLst>
      <p:ext uri="{BB962C8B-B14F-4D97-AF65-F5344CB8AC3E}">
        <p14:creationId xmlns:p14="http://schemas.microsoft.com/office/powerpoint/2010/main" val="219780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30</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550863" y="0"/>
            <a:ext cx="11090274" cy="789195"/>
          </a:xfrm>
        </p:spPr>
        <p:txBody>
          <a:bodyPr/>
          <a:lstStyle/>
          <a:p>
            <a:r>
              <a:rPr lang="en-US" sz="4000" dirty="0">
                <a:latin typeface="Roboto" panose="02000000000000000000" pitchFamily="2" charset="0"/>
              </a:rPr>
              <a:t>Content-based Filtering (CBF)</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9" name="TextBox 8">
            <a:extLst>
              <a:ext uri="{FF2B5EF4-FFF2-40B4-BE49-F238E27FC236}">
                <a16:creationId xmlns:a16="http://schemas.microsoft.com/office/drawing/2014/main" id="{4CB27FEA-D1B8-3A25-42C9-EC24382DEBCA}"/>
              </a:ext>
            </a:extLst>
          </p:cNvPr>
          <p:cNvSpPr txBox="1"/>
          <p:nvPr/>
        </p:nvSpPr>
        <p:spPr>
          <a:xfrm>
            <a:off x="444845" y="1028532"/>
            <a:ext cx="11090274" cy="4893647"/>
          </a:xfrm>
          <a:prstGeom prst="rect">
            <a:avLst/>
          </a:prstGeom>
          <a:noFill/>
        </p:spPr>
        <p:txBody>
          <a:bodyPr wrap="square" rtlCol="0">
            <a:spAutoFit/>
          </a:bodyPr>
          <a:lstStyle/>
          <a:p>
            <a:pPr algn="just"/>
            <a:r>
              <a:rPr lang="en-US" sz="2400" b="0" i="0" dirty="0">
                <a:effectLst/>
                <a:latin typeface="Arial" panose="020B0604020202020204" pitchFamily="34" charset="0"/>
                <a:cs typeface="Arial" panose="020B0604020202020204" pitchFamily="34" charset="0"/>
              </a:rPr>
              <a:t>2. Content Based Systems recommend items similar to those a user has liked (browsed/purchased) in the past. </a:t>
            </a:r>
            <a:r>
              <a:rPr lang="en-US" sz="2400" b="0" i="0" dirty="0">
                <a:solidFill>
                  <a:schemeClr val="accent2">
                    <a:lumMod val="40000"/>
                    <a:lumOff val="60000"/>
                  </a:schemeClr>
                </a:solidFill>
                <a:effectLst/>
                <a:latin typeface="Arial" panose="020B0604020202020204" pitchFamily="34" charset="0"/>
                <a:cs typeface="Arial" panose="020B0604020202020204" pitchFamily="34" charset="0"/>
              </a:rPr>
              <a:t>OR</a:t>
            </a:r>
          </a:p>
          <a:p>
            <a:pPr algn="just"/>
            <a:r>
              <a:rPr lang="en-US" sz="2400" b="0" i="0" dirty="0">
                <a:effectLst/>
                <a:latin typeface="Arial" panose="020B0604020202020204" pitchFamily="34" charset="0"/>
                <a:cs typeface="Arial" panose="020B0604020202020204" pitchFamily="34" charset="0"/>
              </a:rPr>
              <a:t>Recommendations are based on the content of items rather than on other users’ opinions.</a:t>
            </a:r>
          </a:p>
          <a:p>
            <a:pPr algn="just"/>
            <a:endParaRPr lang="en-US" sz="2400" dirty="0">
              <a:latin typeface="Arial" panose="020B0604020202020204" pitchFamily="34" charset="0"/>
              <a:cs typeface="Arial" panose="020B0604020202020204" pitchFamily="34" charset="0"/>
            </a:endParaRPr>
          </a:p>
          <a:p>
            <a:pPr marL="342900" indent="-342900" algn="just">
              <a:buFontTx/>
              <a:buChar char="-"/>
            </a:pPr>
            <a:r>
              <a:rPr lang="en-US" sz="2400" dirty="0">
                <a:latin typeface="Arial" panose="020B0604020202020204" pitchFamily="34" charset="0"/>
                <a:cs typeface="Arial" panose="020B0604020202020204" pitchFamily="34" charset="0"/>
              </a:rPr>
              <a:t>Characteristics Information: Information about the objects/products such as keywords, categorization, etc.</a:t>
            </a:r>
          </a:p>
          <a:p>
            <a:pPr marL="342900" indent="-342900" algn="just">
              <a:buFontTx/>
              <a:buChar char="-"/>
            </a:pPr>
            <a:r>
              <a:rPr lang="en-US" sz="2400" b="0" i="0" dirty="0">
                <a:effectLst/>
                <a:latin typeface="Arial" panose="020B0604020202020204" pitchFamily="34" charset="0"/>
                <a:cs typeface="Arial" panose="020B0604020202020204" pitchFamily="34" charset="0"/>
              </a:rPr>
              <a:t>User Profiles/F</a:t>
            </a:r>
            <a:r>
              <a:rPr lang="en-US" sz="2400" dirty="0">
                <a:latin typeface="Arial" panose="020B0604020202020204" pitchFamily="34" charset="0"/>
                <a:cs typeface="Arial" panose="020B0604020202020204" pitchFamily="34" charset="0"/>
              </a:rPr>
              <a:t>ondness:</a:t>
            </a:r>
            <a:r>
              <a:rPr lang="en-US" sz="2400" b="0" i="0" dirty="0">
                <a:effectLst/>
                <a:latin typeface="Arial" panose="020B0604020202020204" pitchFamily="34" charset="0"/>
                <a:cs typeface="Arial" panose="020B0604020202020204" pitchFamily="34" charset="0"/>
              </a:rPr>
              <a:t> Create user profiles to describe the types of items that the user prefers.</a:t>
            </a:r>
          </a:p>
          <a:p>
            <a:pPr algn="just"/>
            <a:endParaRPr lang="en-US" sz="2400" b="0" i="0" dirty="0">
              <a:effectLst/>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E</a:t>
            </a:r>
            <a:r>
              <a:rPr lang="en-US" sz="2400" b="0" i="0" dirty="0">
                <a:effectLst/>
                <a:latin typeface="Arial" panose="020B0604020202020204" pitchFamily="34" charset="0"/>
                <a:cs typeface="Arial" panose="020B0604020202020204" pitchFamily="34" charset="0"/>
              </a:rPr>
              <a:t>x. Movie Recommendation (User1 likes sci-fi, action, and comedy)</a:t>
            </a:r>
          </a:p>
          <a:p>
            <a:pPr algn="just"/>
            <a:r>
              <a:rPr lang="en-US" sz="2400" b="0" i="0" dirty="0">
                <a:solidFill>
                  <a:schemeClr val="accent2">
                    <a:lumMod val="40000"/>
                    <a:lumOff val="60000"/>
                  </a:schemeClr>
                </a:solidFill>
                <a:effectLst/>
                <a:latin typeface="Arial" panose="020B0604020202020204" pitchFamily="34" charset="0"/>
                <a:cs typeface="Arial" panose="020B0604020202020204" pitchFamily="34" charset="0"/>
              </a:rPr>
              <a:t>Note: </a:t>
            </a:r>
            <a:r>
              <a:rPr lang="en-US" sz="2400" b="0" i="0" dirty="0">
                <a:effectLst/>
                <a:latin typeface="Arial" panose="020B0604020202020204" pitchFamily="34" charset="0"/>
                <a:cs typeface="Arial" panose="020B0604020202020204" pitchFamily="34" charset="0"/>
              </a:rPr>
              <a:t>Recommendations on the basis of keywords are also classified under content based.</a:t>
            </a:r>
          </a:p>
        </p:txBody>
      </p:sp>
    </p:spTree>
    <p:extLst>
      <p:ext uri="{BB962C8B-B14F-4D97-AF65-F5344CB8AC3E}">
        <p14:creationId xmlns:p14="http://schemas.microsoft.com/office/powerpoint/2010/main" val="938145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31</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Content-Based System</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931413" y="2293736"/>
            <a:ext cx="10143642" cy="4154984"/>
          </a:xfrm>
          <a:prstGeom prst="rect">
            <a:avLst/>
          </a:prstGeom>
          <a:noFill/>
        </p:spPr>
        <p:txBody>
          <a:bodyPr wrap="square" rtlCol="0">
            <a:spAutoFit/>
          </a:bodyPr>
          <a:lstStyle/>
          <a:p>
            <a:pPr marL="285750" indent="-285750">
              <a:buFont typeface="Wingdings" panose="05000000000000000000" pitchFamily="2" charset="2"/>
              <a:buChar char="v"/>
            </a:pPr>
            <a:endParaRPr lang="en-US" sz="2400" dirty="0">
              <a:solidFill>
                <a:schemeClr val="accent2">
                  <a:lumMod val="40000"/>
                  <a:lumOff val="60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sz="2400" dirty="0">
              <a:solidFill>
                <a:schemeClr val="accent2">
                  <a:lumMod val="40000"/>
                  <a:lumOff val="60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2400" dirty="0">
                <a:solidFill>
                  <a:schemeClr val="accent2">
                    <a:lumMod val="40000"/>
                    <a:lumOff val="60000"/>
                  </a:schemeClr>
                </a:solidFill>
                <a:latin typeface="Arial" panose="020B0604020202020204" pitchFamily="34" charset="0"/>
                <a:cs typeface="Arial" panose="020B0604020202020204" pitchFamily="34" charset="0"/>
              </a:rPr>
              <a:t>Advantages:</a:t>
            </a:r>
          </a:p>
          <a:p>
            <a:r>
              <a:rPr lang="en-US" sz="2400" dirty="0">
                <a:latin typeface="Arial" panose="020B0604020202020204" pitchFamily="34" charset="0"/>
                <a:cs typeface="Arial" panose="020B0604020202020204" pitchFamily="34" charset="0"/>
              </a:rPr>
              <a:t>- No need for data on other users. No cold start and sparsity.</a:t>
            </a:r>
          </a:p>
          <a:p>
            <a:r>
              <a:rPr lang="en-US" sz="2400" dirty="0">
                <a:latin typeface="Arial" panose="020B0604020202020204" pitchFamily="34" charset="0"/>
                <a:cs typeface="Arial" panose="020B0604020202020204" pitchFamily="34" charset="0"/>
              </a:rPr>
              <a:t>- Able to recommend users with unique tastes.</a:t>
            </a:r>
          </a:p>
          <a:p>
            <a:r>
              <a:rPr lang="en-US" sz="2400" dirty="0">
                <a:latin typeface="Arial" panose="020B0604020202020204" pitchFamily="34" charset="0"/>
                <a:cs typeface="Arial" panose="020B0604020202020204" pitchFamily="34" charset="0"/>
              </a:rPr>
              <a:t>- Able to recommend new and unpopular items.</a:t>
            </a:r>
          </a:p>
          <a:p>
            <a:r>
              <a:rPr lang="en-US" sz="2400" dirty="0">
                <a:latin typeface="Arial" panose="020B0604020202020204" pitchFamily="34" charset="0"/>
                <a:cs typeface="Arial" panose="020B0604020202020204" pitchFamily="34" charset="0"/>
              </a:rPr>
              <a:t>- Can provide an explanation for the recommendation.</a:t>
            </a:r>
          </a:p>
          <a:p>
            <a:pPr marL="285750" indent="-285750">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2400" dirty="0">
                <a:solidFill>
                  <a:schemeClr val="accent2">
                    <a:lumMod val="40000"/>
                    <a:lumOff val="60000"/>
                  </a:schemeClr>
                </a:solidFill>
                <a:latin typeface="Arial" panose="020B0604020202020204" pitchFamily="34" charset="0"/>
                <a:cs typeface="Arial" panose="020B0604020202020204" pitchFamily="34" charset="0"/>
              </a:rPr>
              <a:t>Limitations:</a:t>
            </a:r>
          </a:p>
          <a:p>
            <a:r>
              <a:rPr lang="en-US" sz="2400" dirty="0">
                <a:latin typeface="Arial" panose="020B0604020202020204" pitchFamily="34" charset="0"/>
                <a:cs typeface="Arial" panose="020B0604020202020204" pitchFamily="34" charset="0"/>
              </a:rPr>
              <a:t>- Data should be in a structured format.</a:t>
            </a:r>
          </a:p>
          <a:p>
            <a:r>
              <a:rPr lang="en-US" sz="2400" dirty="0">
                <a:latin typeface="Arial" panose="020B0604020202020204" pitchFamily="34" charset="0"/>
                <a:cs typeface="Arial" panose="020B0604020202020204" pitchFamily="34" charset="0"/>
              </a:rPr>
              <a:t>- Unable to use quality judgments from other users.</a:t>
            </a:r>
          </a:p>
        </p:txBody>
      </p:sp>
      <p:pic>
        <p:nvPicPr>
          <p:cNvPr id="4" name="Picture 3" descr="A screenshot of a computer screen&#10;&#10;Description automatically generated with medium confidence">
            <a:extLst>
              <a:ext uri="{FF2B5EF4-FFF2-40B4-BE49-F238E27FC236}">
                <a16:creationId xmlns:a16="http://schemas.microsoft.com/office/drawing/2014/main" id="{0E0900F0-E679-9F31-E11C-07E2E5DFB8FD}"/>
              </a:ext>
            </a:extLst>
          </p:cNvPr>
          <p:cNvPicPr>
            <a:picLocks noChangeAspect="1"/>
          </p:cNvPicPr>
          <p:nvPr/>
        </p:nvPicPr>
        <p:blipFill rotWithShape="1">
          <a:blip r:embed="rId3"/>
          <a:srcRect l="34239" t="31295" r="28804" b="26365"/>
          <a:stretch/>
        </p:blipFill>
        <p:spPr>
          <a:xfrm>
            <a:off x="4748392" y="1298022"/>
            <a:ext cx="2695215" cy="1736035"/>
          </a:xfrm>
          <a:prstGeom prst="rect">
            <a:avLst/>
          </a:prstGeom>
        </p:spPr>
      </p:pic>
    </p:spTree>
    <p:extLst>
      <p:ext uri="{BB962C8B-B14F-4D97-AF65-F5344CB8AC3E}">
        <p14:creationId xmlns:p14="http://schemas.microsoft.com/office/powerpoint/2010/main" val="2036446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32</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a:t>Hybrid recommender system</a:t>
            </a:r>
            <a:endParaRPr lang="en-US" sz="4400" dirty="0"/>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4" name="TextBox 3">
            <a:extLst>
              <a:ext uri="{FF2B5EF4-FFF2-40B4-BE49-F238E27FC236}">
                <a16:creationId xmlns:a16="http://schemas.microsoft.com/office/drawing/2014/main" id="{F6B447DB-8C8B-0BCC-9EDD-9DF4DBCF5C2A}"/>
              </a:ext>
            </a:extLst>
          </p:cNvPr>
          <p:cNvSpPr txBox="1"/>
          <p:nvPr/>
        </p:nvSpPr>
        <p:spPr>
          <a:xfrm>
            <a:off x="550863" y="3262462"/>
            <a:ext cx="11090274" cy="2308324"/>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The hybrid recommendation system is a special type of system that used data of both collaborative data and content-based data simultaneously which helps to suggest a similar or close item to the users.</a:t>
            </a:r>
          </a:p>
          <a:p>
            <a:endParaRPr lang="en-US" sz="2400" b="0" i="0" dirty="0">
              <a:effectLst/>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 Netflix's movies, Spotify's music, Facebook recommending friends, product recommendations of Amazon, etc.</a:t>
            </a:r>
          </a:p>
        </p:txBody>
      </p:sp>
      <p:pic>
        <p:nvPicPr>
          <p:cNvPr id="9" name="Picture 8" descr="A diagram of a hybrid recommender&#10;&#10;Description automatically generated with medium confidence">
            <a:extLst>
              <a:ext uri="{FF2B5EF4-FFF2-40B4-BE49-F238E27FC236}">
                <a16:creationId xmlns:a16="http://schemas.microsoft.com/office/drawing/2014/main" id="{BC8D96C6-E416-E918-A2EF-2C88467D717F}"/>
              </a:ext>
            </a:extLst>
          </p:cNvPr>
          <p:cNvPicPr>
            <a:picLocks noChangeAspect="1"/>
          </p:cNvPicPr>
          <p:nvPr/>
        </p:nvPicPr>
        <p:blipFill rotWithShape="1">
          <a:blip r:embed="rId3"/>
          <a:srcRect l="25870" t="32842" r="25978" b="35259"/>
          <a:stretch/>
        </p:blipFill>
        <p:spPr>
          <a:xfrm>
            <a:off x="3889512" y="1287214"/>
            <a:ext cx="4412975" cy="1643658"/>
          </a:xfrm>
          <a:prstGeom prst="rect">
            <a:avLst/>
          </a:prstGeom>
        </p:spPr>
      </p:pic>
    </p:spTree>
    <p:extLst>
      <p:ext uri="{BB962C8B-B14F-4D97-AF65-F5344CB8AC3E}">
        <p14:creationId xmlns:p14="http://schemas.microsoft.com/office/powerpoint/2010/main" val="57227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33</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latin typeface="Roboto" panose="02000000000000000000" pitchFamily="2" charset="0"/>
              </a:rPr>
              <a:t>Other Recommendation techniques</a:t>
            </a:r>
            <a:endParaRPr lang="en-US" sz="4400" dirty="0"/>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458097" y="1182995"/>
            <a:ext cx="11183040" cy="3908762"/>
          </a:xfrm>
          <a:prstGeom prst="rect">
            <a:avLst/>
          </a:prstGeom>
          <a:noFill/>
        </p:spPr>
        <p:txBody>
          <a:bodyPr wrap="square" rtlCol="0">
            <a:spAutoFit/>
          </a:bodyPr>
          <a:lstStyle/>
          <a:p>
            <a:r>
              <a:rPr lang="en-US" sz="2400" b="0" i="0" dirty="0">
                <a:solidFill>
                  <a:schemeClr val="accent2">
                    <a:lumMod val="40000"/>
                    <a:lumOff val="60000"/>
                  </a:schemeClr>
                </a:solidFill>
                <a:effectLst/>
                <a:latin typeface="Roboto" panose="02000000000000000000" pitchFamily="2" charset="0"/>
              </a:rPr>
              <a:t>Knowledge-based </a:t>
            </a:r>
          </a:p>
          <a:p>
            <a:pPr marL="342900" indent="-342900">
              <a:buFont typeface="Wingdings" panose="05000000000000000000" pitchFamily="2" charset="2"/>
              <a:buChar char="Ø"/>
            </a:pPr>
            <a:r>
              <a:rPr lang="en-US" sz="2000" b="0" i="0" dirty="0">
                <a:effectLst/>
                <a:latin typeface="Roboto" panose="02000000000000000000" pitchFamily="2" charset="0"/>
              </a:rPr>
              <a:t>Uses extensive domain-specific knowledge to generate recs.</a:t>
            </a:r>
          </a:p>
          <a:p>
            <a:pPr marL="342900" indent="-342900">
              <a:buFont typeface="Wingdings" panose="05000000000000000000" pitchFamily="2" charset="2"/>
              <a:buChar char="Ø"/>
            </a:pPr>
            <a:r>
              <a:rPr lang="en-US" sz="2000" b="0" i="0" dirty="0">
                <a:effectLst/>
                <a:latin typeface="Roboto" panose="02000000000000000000" pitchFamily="2" charset="0"/>
              </a:rPr>
              <a:t>User requirements collected (problem), items as possible solutions to the specific problems</a:t>
            </a:r>
          </a:p>
          <a:p>
            <a:r>
              <a:rPr lang="en-US" sz="2000" b="0" i="0" dirty="0">
                <a:effectLst/>
                <a:latin typeface="Roboto" panose="02000000000000000000" pitchFamily="2" charset="0"/>
              </a:rPr>
              <a:t>Example: the user would like to find a digital camera, she provides her needs and the level of her skills, etc.</a:t>
            </a:r>
          </a:p>
          <a:p>
            <a:pPr marL="342900" indent="-342900">
              <a:buFont typeface="Wingdings" panose="05000000000000000000" pitchFamily="2" charset="2"/>
              <a:buChar char="Ø"/>
            </a:pPr>
            <a:endParaRPr lang="en-US" sz="2000" dirty="0">
              <a:solidFill>
                <a:schemeClr val="accent2"/>
              </a:solidFill>
              <a:latin typeface="Roboto" panose="02000000000000000000" pitchFamily="2" charset="0"/>
            </a:endParaRPr>
          </a:p>
          <a:p>
            <a:r>
              <a:rPr lang="en-US" sz="2400" b="0" i="0" dirty="0">
                <a:solidFill>
                  <a:schemeClr val="accent2">
                    <a:lumMod val="40000"/>
                    <a:lumOff val="60000"/>
                  </a:schemeClr>
                </a:solidFill>
                <a:effectLst/>
                <a:latin typeface="Roboto" panose="02000000000000000000" pitchFamily="2" charset="0"/>
              </a:rPr>
              <a:t>Community-based</a:t>
            </a:r>
          </a:p>
          <a:p>
            <a:pPr marL="342900" indent="-342900">
              <a:buFont typeface="Wingdings" panose="05000000000000000000" pitchFamily="2" charset="2"/>
              <a:buChar char="Ø"/>
            </a:pPr>
            <a:r>
              <a:rPr lang="en-US" sz="2000" b="0" i="0" dirty="0">
                <a:effectLst/>
                <a:latin typeface="Roboto" panose="02000000000000000000" pitchFamily="2" charset="0"/>
              </a:rPr>
              <a:t>Recommendations based on the preferences of the user's friends.</a:t>
            </a:r>
          </a:p>
          <a:p>
            <a:pPr marL="342900" indent="-342900">
              <a:buFont typeface="Wingdings" panose="05000000000000000000" pitchFamily="2" charset="2"/>
              <a:buChar char="Ø"/>
            </a:pPr>
            <a:r>
              <a:rPr lang="en-US" sz="2000" b="0" i="0" dirty="0">
                <a:effectLst/>
                <a:latin typeface="Roboto" panose="02000000000000000000" pitchFamily="2" charset="0"/>
              </a:rPr>
              <a:t>People tend to accept the recommendations of their friends.</a:t>
            </a:r>
          </a:p>
          <a:p>
            <a:pPr marL="342900" indent="-342900">
              <a:buFont typeface="Wingdings" panose="05000000000000000000" pitchFamily="2" charset="2"/>
              <a:buChar char="Ø"/>
            </a:pPr>
            <a:r>
              <a:rPr lang="en-US" sz="2000" b="0" i="0" dirty="0">
                <a:effectLst/>
                <a:latin typeface="Roboto" panose="02000000000000000000" pitchFamily="2" charset="0"/>
              </a:rPr>
              <a:t>Using social networks → social recommender systems.</a:t>
            </a:r>
          </a:p>
          <a:p>
            <a:pPr marL="342900" indent="-342900">
              <a:buFont typeface="Wingdings" panose="05000000000000000000" pitchFamily="2" charset="2"/>
              <a:buChar char="Ø"/>
            </a:pPr>
            <a:r>
              <a:rPr lang="en-US" sz="2000" b="0" i="0" dirty="0">
                <a:effectLst/>
                <a:latin typeface="Roboto" panose="02000000000000000000" pitchFamily="2" charset="0"/>
              </a:rPr>
              <a:t>Hybrid recommendation systems &gt; Combination of the techniques above.</a:t>
            </a:r>
          </a:p>
          <a:p>
            <a:pPr marL="342900" indent="-342900">
              <a:buFont typeface="Wingdings" panose="05000000000000000000" pitchFamily="2" charset="2"/>
              <a:buChar char="Ø"/>
            </a:pPr>
            <a:r>
              <a:rPr lang="en-US" sz="2000" b="0" i="0" dirty="0">
                <a:effectLst/>
                <a:latin typeface="Roboto" panose="02000000000000000000" pitchFamily="2" charset="0"/>
              </a:rPr>
              <a:t>Trying to use the advantages and fix the disadvantages of the different techniques.</a:t>
            </a:r>
            <a:endParaRPr lang="en-US" sz="2000" dirty="0"/>
          </a:p>
        </p:txBody>
      </p:sp>
    </p:spTree>
    <p:extLst>
      <p:ext uri="{BB962C8B-B14F-4D97-AF65-F5344CB8AC3E}">
        <p14:creationId xmlns:p14="http://schemas.microsoft.com/office/powerpoint/2010/main" val="1364313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34</a:t>
            </a:fld>
            <a:endParaRPr lang="en-US"/>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458097" y="1182995"/>
            <a:ext cx="11183040" cy="3785652"/>
          </a:xfrm>
          <a:prstGeom prst="rect">
            <a:avLst/>
          </a:prstGeom>
          <a:noFill/>
        </p:spPr>
        <p:txBody>
          <a:bodyPr wrap="square" rtlCol="0">
            <a:spAutoFit/>
          </a:bodyPr>
          <a:lstStyle/>
          <a:p>
            <a:pPr marL="342900" indent="-342900">
              <a:buFont typeface="Arial" panose="020B0604020202020204" pitchFamily="34" charset="0"/>
              <a:buChar char="•"/>
            </a:pPr>
            <a:endParaRPr lang="en-US" sz="2400" b="0" i="0" dirty="0">
              <a:solidFill>
                <a:schemeClr val="accent2">
                  <a:lumMod val="40000"/>
                  <a:lumOff val="60000"/>
                </a:schemeClr>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2">
                  <a:lumMod val="40000"/>
                  <a:lumOff val="6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0" i="0" dirty="0">
                <a:solidFill>
                  <a:schemeClr val="accent2">
                    <a:lumMod val="40000"/>
                    <a:lumOff val="60000"/>
                  </a:schemeClr>
                </a:solidFill>
                <a:effectLst/>
                <a:latin typeface="Arial" panose="020B0604020202020204" pitchFamily="34" charset="0"/>
                <a:cs typeface="Arial" panose="020B0604020202020204" pitchFamily="34" charset="0"/>
              </a:rPr>
              <a:t>Context-Aware Recommendation Systems: </a:t>
            </a:r>
            <a:r>
              <a:rPr lang="en-US" sz="2400" b="0" i="0" dirty="0">
                <a:effectLst/>
                <a:latin typeface="Arial" panose="020B0604020202020204" pitchFamily="34" charset="0"/>
                <a:cs typeface="Arial" panose="020B0604020202020204" pitchFamily="34" charset="0"/>
              </a:rPr>
              <a:t>Context-aware recommendation systems consider additional contextual information, such as time, location, weather, or user context, to provide personalized recommendations.</a:t>
            </a:r>
          </a:p>
          <a:p>
            <a:pPr marL="342900" indent="-342900">
              <a:buFont typeface="Arial" panose="020B0604020202020204" pitchFamily="34" charset="0"/>
              <a:buChar char="•"/>
            </a:pPr>
            <a:endParaRPr lang="en-US" sz="2400" b="0" i="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0" i="0" dirty="0">
                <a:solidFill>
                  <a:schemeClr val="accent2">
                    <a:lumMod val="40000"/>
                    <a:lumOff val="60000"/>
                  </a:schemeClr>
                </a:solidFill>
                <a:effectLst/>
                <a:latin typeface="Arial" panose="020B0604020202020204" pitchFamily="34" charset="0"/>
                <a:cs typeface="Arial" panose="020B0604020202020204" pitchFamily="34" charset="0"/>
              </a:rPr>
              <a:t>Reinforcement Learning-Based Recommendation Systems</a:t>
            </a:r>
          </a:p>
          <a:p>
            <a:endParaRPr lang="en-US" sz="2400" b="0" i="0" dirty="0">
              <a:solidFill>
                <a:schemeClr val="accent2">
                  <a:lumMod val="40000"/>
                  <a:lumOff val="60000"/>
                </a:schemeClr>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accent2">
                    <a:lumMod val="40000"/>
                    <a:lumOff val="60000"/>
                  </a:schemeClr>
                </a:solidFill>
                <a:latin typeface="Arial" panose="020B0604020202020204" pitchFamily="34" charset="0"/>
                <a:cs typeface="Arial" panose="020B0604020202020204" pitchFamily="34" charset="0"/>
              </a:rPr>
              <a:t>Demographic-Based Recommendation Systems</a:t>
            </a:r>
          </a:p>
          <a:p>
            <a:endParaRPr lang="en-US" sz="2400" dirty="0"/>
          </a:p>
        </p:txBody>
      </p:sp>
      <p:sp>
        <p:nvSpPr>
          <p:cNvPr id="3" name="Title 5">
            <a:extLst>
              <a:ext uri="{FF2B5EF4-FFF2-40B4-BE49-F238E27FC236}">
                <a16:creationId xmlns:a16="http://schemas.microsoft.com/office/drawing/2014/main" id="{E6E7D234-49FC-E574-C207-9DA2DAF4441A}"/>
              </a:ext>
            </a:extLst>
          </p:cNvPr>
          <p:cNvSpPr txBox="1">
            <a:spLocks/>
          </p:cNvSpPr>
          <p:nvPr/>
        </p:nvSpPr>
        <p:spPr>
          <a:xfrm>
            <a:off x="550863" y="393800"/>
            <a:ext cx="11090274" cy="78919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400" dirty="0">
                <a:latin typeface="Roboto" panose="02000000000000000000" pitchFamily="2" charset="0"/>
              </a:rPr>
              <a:t>Other Recommendation techniques</a:t>
            </a:r>
            <a:endParaRPr lang="en-US" sz="4400" dirty="0"/>
          </a:p>
        </p:txBody>
      </p:sp>
    </p:spTree>
    <p:extLst>
      <p:ext uri="{BB962C8B-B14F-4D97-AF65-F5344CB8AC3E}">
        <p14:creationId xmlns:p14="http://schemas.microsoft.com/office/powerpoint/2010/main" val="2397803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35</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22714"/>
            <a:ext cx="11090274" cy="789195"/>
          </a:xfrm>
        </p:spPr>
        <p:txBody>
          <a:bodyPr/>
          <a:lstStyle/>
          <a:p>
            <a:r>
              <a:rPr lang="en-US" sz="4400" dirty="0"/>
              <a:t>Memory-Based VS Model-Based</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graphicFrame>
        <p:nvGraphicFramePr>
          <p:cNvPr id="3" name="Table 3">
            <a:extLst>
              <a:ext uri="{FF2B5EF4-FFF2-40B4-BE49-F238E27FC236}">
                <a16:creationId xmlns:a16="http://schemas.microsoft.com/office/drawing/2014/main" id="{1AF53193-59F6-3211-9511-B22F6F530AD2}"/>
              </a:ext>
            </a:extLst>
          </p:cNvPr>
          <p:cNvGraphicFramePr>
            <a:graphicFrameLocks noGrp="1"/>
          </p:cNvGraphicFramePr>
          <p:nvPr>
            <p:extLst>
              <p:ext uri="{D42A27DB-BD31-4B8C-83A1-F6EECF244321}">
                <p14:modId xmlns:p14="http://schemas.microsoft.com/office/powerpoint/2010/main" val="181376703"/>
              </p:ext>
            </p:extLst>
          </p:nvPr>
        </p:nvGraphicFramePr>
        <p:xfrm>
          <a:off x="458097" y="1155573"/>
          <a:ext cx="11275806" cy="5107975"/>
        </p:xfrm>
        <a:graphic>
          <a:graphicData uri="http://schemas.openxmlformats.org/drawingml/2006/table">
            <a:tbl>
              <a:tblPr firstRow="1" bandRow="1">
                <a:tableStyleId>{5C22544A-7EE6-4342-B048-85BDC9FD1C3A}</a:tableStyleId>
              </a:tblPr>
              <a:tblGrid>
                <a:gridCol w="5637903">
                  <a:extLst>
                    <a:ext uri="{9D8B030D-6E8A-4147-A177-3AD203B41FA5}">
                      <a16:colId xmlns:a16="http://schemas.microsoft.com/office/drawing/2014/main" val="3947728692"/>
                    </a:ext>
                  </a:extLst>
                </a:gridCol>
                <a:gridCol w="5637903">
                  <a:extLst>
                    <a:ext uri="{9D8B030D-6E8A-4147-A177-3AD203B41FA5}">
                      <a16:colId xmlns:a16="http://schemas.microsoft.com/office/drawing/2014/main" val="2535980907"/>
                    </a:ext>
                  </a:extLst>
                </a:gridCol>
              </a:tblGrid>
              <a:tr h="526274">
                <a:tc>
                  <a:txBody>
                    <a:bodyPr/>
                    <a:lstStyle/>
                    <a:p>
                      <a:pPr algn="ctr"/>
                      <a:r>
                        <a:rPr lang="en-US" sz="2400" dirty="0">
                          <a:solidFill>
                            <a:schemeClr val="tx1"/>
                          </a:solidFill>
                          <a:latin typeface="Arial" panose="020B0604020202020204" pitchFamily="34" charset="0"/>
                          <a:cs typeface="Arial" panose="020B0604020202020204" pitchFamily="34" charset="0"/>
                        </a:rPr>
                        <a:t>Memory-Based</a:t>
                      </a:r>
                    </a:p>
                  </a:txBody>
                  <a:tcPr>
                    <a:solidFill>
                      <a:schemeClr val="accent6">
                        <a:lumMod val="50000"/>
                      </a:schemeClr>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Model-Based</a:t>
                      </a:r>
                    </a:p>
                  </a:txBody>
                  <a:tcPr>
                    <a:solidFill>
                      <a:schemeClr val="accent6">
                        <a:lumMod val="50000"/>
                      </a:schemeClr>
                    </a:solidFill>
                  </a:tcPr>
                </a:tc>
                <a:extLst>
                  <a:ext uri="{0D108BD9-81ED-4DB2-BD59-A6C34878D82A}">
                    <a16:rowId xmlns:a16="http://schemas.microsoft.com/office/drawing/2014/main" val="2715759773"/>
                  </a:ext>
                </a:extLst>
              </a:tr>
              <a:tr h="4581701">
                <a:tc>
                  <a:txBody>
                    <a:bodyPr/>
                    <a:lstStyle/>
                    <a:p>
                      <a:r>
                        <a:rPr lang="en-US" dirty="0">
                          <a:solidFill>
                            <a:schemeClr val="tx1"/>
                          </a:solidFill>
                          <a:latin typeface="Arial" panose="020B0604020202020204" pitchFamily="34" charset="0"/>
                          <a:cs typeface="Arial" panose="020B0604020202020204" pitchFamily="34" charset="0"/>
                        </a:rPr>
                        <a:t>Uses user ratings to compute the similarity between users or items.</a:t>
                      </a: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Typically uses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Similarity (cosine dist., Pearson correlation)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Predict a weighted average of ratings</a:t>
                      </a: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Examples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k-Nearest Neighbors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Slope One</a:t>
                      </a:r>
                    </a:p>
                    <a:p>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 Easy to implement</a:t>
                      </a:r>
                    </a:p>
                    <a:p>
                      <a:r>
                        <a:rPr lang="en-US" dirty="0">
                          <a:solidFill>
                            <a:schemeClr val="tx1"/>
                          </a:solidFill>
                          <a:latin typeface="Arial" panose="020B0604020202020204" pitchFamily="34" charset="0"/>
                          <a:cs typeface="Arial" panose="020B0604020202020204" pitchFamily="34" charset="0"/>
                        </a:rPr>
                        <a:t>+ Explainable results</a:t>
                      </a:r>
                    </a:p>
                    <a:p>
                      <a:r>
                        <a:rPr lang="en-US" dirty="0">
                          <a:solidFill>
                            <a:schemeClr val="tx1"/>
                          </a:solidFill>
                          <a:latin typeface="Arial" panose="020B0604020202020204" pitchFamily="34" charset="0"/>
                          <a:cs typeface="Arial" panose="020B0604020202020204" pitchFamily="34" charset="0"/>
                        </a:rPr>
                        <a:t>- Scalability issues for sparse data</a:t>
                      </a:r>
                    </a:p>
                    <a:p>
                      <a:r>
                        <a:rPr lang="en-US" dirty="0">
                          <a:solidFill>
                            <a:schemeClr val="tx1"/>
                          </a:solidFill>
                          <a:latin typeface="Arial" panose="020B0604020202020204" pitchFamily="34" charset="0"/>
                          <a:cs typeface="Arial" panose="020B0604020202020204" pitchFamily="34" charset="0"/>
                        </a:rPr>
                        <a:t>- Slow predictions (has to find similar items/users)</a:t>
                      </a:r>
                    </a:p>
                  </a:txBody>
                  <a:tcPr>
                    <a:solidFill>
                      <a:schemeClr val="accent6">
                        <a:lumMod val="50000"/>
                      </a:schemeClr>
                    </a:solidFill>
                  </a:tcPr>
                </a:tc>
                <a:tc>
                  <a:txBody>
                    <a:bodyPr/>
                    <a:lstStyle/>
                    <a:p>
                      <a:r>
                        <a:rPr lang="en-US" sz="1800" b="0" i="0" kern="1200" dirty="0">
                          <a:solidFill>
                            <a:schemeClr val="tx1"/>
                          </a:solidFill>
                          <a:effectLst/>
                          <a:latin typeface="Arial" panose="020B0604020202020204" pitchFamily="34" charset="0"/>
                          <a:ea typeface="+mn-ea"/>
                          <a:cs typeface="Arial" panose="020B0604020202020204" pitchFamily="34" charset="0"/>
                        </a:rPr>
                        <a:t>Use given ratings as a training set to fit a model that predicts users’ ratings of unrated items.</a:t>
                      </a:r>
                    </a:p>
                    <a:p>
                      <a:endParaRPr lang="en-US" sz="1800" b="0" i="0" kern="1200" dirty="0">
                        <a:solidFill>
                          <a:schemeClr val="tx1"/>
                        </a:solidFill>
                        <a:effectLst/>
                        <a:latin typeface="Arial" panose="020B0604020202020204" pitchFamily="34" charset="0"/>
                        <a:ea typeface="+mn-ea"/>
                        <a:cs typeface="Arial" panose="020B0604020202020204" pitchFamily="34" charset="0"/>
                      </a:endParaRPr>
                    </a:p>
                    <a:p>
                      <a:r>
                        <a:rPr lang="en-US" sz="1800" b="0" i="0" kern="1200" dirty="0">
                          <a:solidFill>
                            <a:schemeClr val="tx1"/>
                          </a:solidFill>
                          <a:effectLst/>
                          <a:latin typeface="Arial" panose="020B0604020202020204" pitchFamily="34" charset="0"/>
                          <a:ea typeface="+mn-ea"/>
                          <a:cs typeface="Arial" panose="020B0604020202020204" pitchFamily="34" charset="0"/>
                        </a:rPr>
                        <a:t>Typically uses</a:t>
                      </a:r>
                    </a:p>
                    <a:p>
                      <a:pPr marL="285750" indent="-285750">
                        <a:buFont typeface="Arial" panose="020B0604020202020204" pitchFamily="34" charset="0"/>
                        <a:buChar char="•"/>
                      </a:pPr>
                      <a:r>
                        <a:rPr lang="en-US" sz="1800" b="0" i="0" kern="1200" dirty="0">
                          <a:solidFill>
                            <a:schemeClr val="tx1"/>
                          </a:solidFill>
                          <a:effectLst/>
                          <a:latin typeface="Arial" panose="020B0604020202020204" pitchFamily="34" charset="0"/>
                          <a:ea typeface="+mn-ea"/>
                          <a:cs typeface="Arial" panose="020B0604020202020204" pitchFamily="34" charset="0"/>
                        </a:rPr>
                        <a:t>Embedding/dim. Reduction/matrix factors.</a:t>
                      </a:r>
                    </a:p>
                    <a:p>
                      <a:pPr marL="285750" indent="-285750">
                        <a:buFont typeface="Arial" panose="020B0604020202020204" pitchFamily="34" charset="0"/>
                        <a:buChar char="•"/>
                      </a:pPr>
                      <a:r>
                        <a:rPr lang="en-US" sz="1800" b="0" i="0" kern="1200" dirty="0">
                          <a:solidFill>
                            <a:schemeClr val="tx1"/>
                          </a:solidFill>
                          <a:effectLst/>
                          <a:latin typeface="Arial" panose="020B0604020202020204" pitchFamily="34" charset="0"/>
                          <a:ea typeface="+mn-ea"/>
                          <a:cs typeface="Arial" panose="020B0604020202020204" pitchFamily="34" charset="0"/>
                        </a:rPr>
                        <a:t>Machine Learning models to train &amp; predict. </a:t>
                      </a:r>
                    </a:p>
                    <a:p>
                      <a:endParaRPr lang="en-US" sz="1800" b="0" i="0" kern="1200" dirty="0">
                        <a:solidFill>
                          <a:schemeClr val="tx1"/>
                        </a:solidFill>
                        <a:effectLst/>
                        <a:latin typeface="Arial" panose="020B0604020202020204" pitchFamily="34" charset="0"/>
                        <a:ea typeface="+mn-ea"/>
                        <a:cs typeface="Arial" panose="020B0604020202020204" pitchFamily="34" charset="0"/>
                      </a:endParaRPr>
                    </a:p>
                    <a:p>
                      <a:r>
                        <a:rPr lang="en-US" sz="1800" b="0" i="0" kern="1200" dirty="0">
                          <a:solidFill>
                            <a:schemeClr val="tx1"/>
                          </a:solidFill>
                          <a:effectLst/>
                          <a:latin typeface="Arial" panose="020B0604020202020204" pitchFamily="34" charset="0"/>
                          <a:ea typeface="+mn-ea"/>
                          <a:cs typeface="Arial" panose="020B0604020202020204" pitchFamily="34" charset="0"/>
                        </a:rPr>
                        <a:t>Examples</a:t>
                      </a:r>
                    </a:p>
                    <a:p>
                      <a:pPr marL="285750" indent="-285750">
                        <a:buFont typeface="Arial" panose="020B0604020202020204" pitchFamily="34" charset="0"/>
                        <a:buChar char="•"/>
                      </a:pPr>
                      <a:r>
                        <a:rPr lang="en-US" sz="1800" b="0" i="0" kern="1200" dirty="0">
                          <a:solidFill>
                            <a:schemeClr val="tx1"/>
                          </a:solidFill>
                          <a:effectLst/>
                          <a:latin typeface="Arial" panose="020B0604020202020204" pitchFamily="34" charset="0"/>
                          <a:ea typeface="+mn-ea"/>
                          <a:cs typeface="Arial" panose="020B0604020202020204" pitchFamily="34" charset="0"/>
                        </a:rPr>
                        <a:t>Co-Clustering</a:t>
                      </a:r>
                    </a:p>
                    <a:p>
                      <a:pPr marL="285750" indent="-285750">
                        <a:buFont typeface="Arial" panose="020B0604020202020204" pitchFamily="34" charset="0"/>
                        <a:buChar char="•"/>
                      </a:pPr>
                      <a:r>
                        <a:rPr lang="en-US" sz="1800" b="0" i="0" kern="1200" dirty="0">
                          <a:solidFill>
                            <a:schemeClr val="tx1"/>
                          </a:solidFill>
                          <a:effectLst/>
                          <a:latin typeface="Arial" panose="020B0604020202020204" pitchFamily="34" charset="0"/>
                          <a:ea typeface="+mn-ea"/>
                          <a:cs typeface="Arial" panose="020B0604020202020204" pitchFamily="34" charset="0"/>
                        </a:rPr>
                        <a:t>SVD</a:t>
                      </a:r>
                    </a:p>
                    <a:p>
                      <a:pPr marL="0" indent="0">
                        <a:buFont typeface="Arial" panose="020B0604020202020204" pitchFamily="34" charset="0"/>
                        <a:buNone/>
                      </a:pPr>
                      <a:endParaRPr lang="en-US" sz="1800" b="0" i="0" kern="1200" dirty="0">
                        <a:solidFill>
                          <a:schemeClr val="tx1"/>
                        </a:solidFill>
                        <a:effectLst/>
                        <a:latin typeface="Arial" panose="020B0604020202020204" pitchFamily="34" charset="0"/>
                        <a:ea typeface="+mn-ea"/>
                        <a:cs typeface="Arial" panose="020B0604020202020204" pitchFamily="34" charset="0"/>
                      </a:endParaRPr>
                    </a:p>
                    <a:p>
                      <a:pPr marL="0" indent="0">
                        <a:buFont typeface="Arial" panose="020B0604020202020204" pitchFamily="34" charset="0"/>
                        <a:buNone/>
                      </a:pPr>
                      <a:r>
                        <a:rPr lang="en-US" sz="1800" b="0" i="0" kern="1200" dirty="0">
                          <a:solidFill>
                            <a:schemeClr val="tx1"/>
                          </a:solidFill>
                          <a:effectLst/>
                          <a:latin typeface="Arial" panose="020B0604020202020204" pitchFamily="34" charset="0"/>
                          <a:ea typeface="+mn-ea"/>
                          <a:cs typeface="Arial" panose="020B0604020202020204" pitchFamily="34" charset="0"/>
                        </a:rPr>
                        <a:t>+ Scales well with sparse data</a:t>
                      </a:r>
                    </a:p>
                    <a:p>
                      <a:pPr marL="0" indent="0">
                        <a:buFont typeface="Arial" panose="020B0604020202020204" pitchFamily="34" charset="0"/>
                        <a:buNone/>
                      </a:pPr>
                      <a:r>
                        <a:rPr lang="en-US" sz="1800" b="0" i="0" kern="1200" dirty="0">
                          <a:solidFill>
                            <a:schemeClr val="tx1"/>
                          </a:solidFill>
                          <a:effectLst/>
                          <a:latin typeface="Arial" panose="020B0604020202020204" pitchFamily="34" charset="0"/>
                          <a:ea typeface="+mn-ea"/>
                          <a:cs typeface="Arial" panose="020B0604020202020204" pitchFamily="34" charset="0"/>
                        </a:rPr>
                        <a:t>+ ML models can capture more complex relations</a:t>
                      </a:r>
                    </a:p>
                    <a:p>
                      <a:pPr marL="0" indent="0">
                        <a:buFont typeface="Arial" panose="020B0604020202020204" pitchFamily="34" charset="0"/>
                        <a:buNone/>
                      </a:pPr>
                      <a:r>
                        <a:rPr lang="en-US" sz="1800" b="0" i="0" kern="1200" dirty="0">
                          <a:solidFill>
                            <a:schemeClr val="tx1"/>
                          </a:solidFill>
                          <a:effectLst/>
                          <a:latin typeface="Arial" panose="020B0604020202020204" pitchFamily="34" charset="0"/>
                          <a:ea typeface="+mn-ea"/>
                          <a:cs typeface="Arial" panose="020B0604020202020204" pitchFamily="34" charset="0"/>
                        </a:rPr>
                        <a:t>+ Fast prediction</a:t>
                      </a:r>
                    </a:p>
                    <a:p>
                      <a:pPr marL="0" indent="0">
                        <a:buFont typeface="Arial" panose="020B0604020202020204" pitchFamily="34" charset="0"/>
                        <a:buNone/>
                      </a:pPr>
                      <a:r>
                        <a:rPr lang="en-US" sz="1800" b="0" i="0" kern="1200" dirty="0">
                          <a:solidFill>
                            <a:schemeClr val="tx1"/>
                          </a:solidFill>
                          <a:effectLst/>
                          <a:latin typeface="Arial" panose="020B0604020202020204" pitchFamily="34" charset="0"/>
                          <a:ea typeface="+mn-ea"/>
                          <a:cs typeface="Arial" panose="020B0604020202020204" pitchFamily="34" charset="0"/>
                        </a:rPr>
                        <a:t>+ Usually, better predictions than memory-based.</a:t>
                      </a:r>
                    </a:p>
                    <a:p>
                      <a:pPr marL="0" indent="0">
                        <a:buFont typeface="Arial" panose="020B0604020202020204" pitchFamily="34" charset="0"/>
                        <a:buNone/>
                      </a:pPr>
                      <a:r>
                        <a:rPr lang="en-US" sz="1800" b="0" i="0" kern="1200" dirty="0">
                          <a:solidFill>
                            <a:schemeClr val="tx1"/>
                          </a:solidFill>
                          <a:effectLst/>
                          <a:latin typeface="Arial" panose="020B0604020202020204" pitchFamily="34" charset="0"/>
                          <a:ea typeface="+mn-ea"/>
                          <a:cs typeface="Arial" panose="020B0604020202020204" pitchFamily="34" charset="0"/>
                        </a:rPr>
                        <a:t>- The learning/Training phase required</a:t>
                      </a:r>
                      <a:endParaRPr lang="en-US" dirty="0">
                        <a:solidFill>
                          <a:schemeClr val="tx1"/>
                        </a:solidFill>
                        <a:latin typeface="Arial" panose="020B0604020202020204" pitchFamily="34" charset="0"/>
                        <a:cs typeface="Arial" panose="020B0604020202020204" pitchFamily="34" charset="0"/>
                      </a:endParaRPr>
                    </a:p>
                  </a:txBody>
                  <a:tcPr>
                    <a:solidFill>
                      <a:schemeClr val="accent6">
                        <a:lumMod val="50000"/>
                      </a:schemeClr>
                    </a:solidFill>
                  </a:tcPr>
                </a:tc>
                <a:extLst>
                  <a:ext uri="{0D108BD9-81ED-4DB2-BD59-A6C34878D82A}">
                    <a16:rowId xmlns:a16="http://schemas.microsoft.com/office/drawing/2014/main" val="363251521"/>
                  </a:ext>
                </a:extLst>
              </a:tr>
            </a:tbl>
          </a:graphicData>
        </a:graphic>
      </p:graphicFrame>
    </p:spTree>
    <p:extLst>
      <p:ext uri="{BB962C8B-B14F-4D97-AF65-F5344CB8AC3E}">
        <p14:creationId xmlns:p14="http://schemas.microsoft.com/office/powerpoint/2010/main" val="170949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36</a:t>
            </a:fld>
            <a:endParaRPr lang="en-US"/>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3" name="TextBox 12">
            <a:extLst>
              <a:ext uri="{FF2B5EF4-FFF2-40B4-BE49-F238E27FC236}">
                <a16:creationId xmlns:a16="http://schemas.microsoft.com/office/drawing/2014/main" id="{143B88AA-7C0D-DCD9-0B5C-2EAE0BCBCBF4}"/>
              </a:ext>
            </a:extLst>
          </p:cNvPr>
          <p:cNvSpPr txBox="1"/>
          <p:nvPr/>
        </p:nvSpPr>
        <p:spPr>
          <a:xfrm>
            <a:off x="643629" y="2113589"/>
            <a:ext cx="10997508" cy="4154984"/>
          </a:xfrm>
          <a:prstGeom prst="rect">
            <a:avLst/>
          </a:prstGeom>
          <a:noFill/>
        </p:spPr>
        <p:txBody>
          <a:bodyPr wrap="square" rtlCol="0">
            <a:spAutoFit/>
          </a:bodyPr>
          <a:lstStyle/>
          <a:p>
            <a:pPr algn="l"/>
            <a:r>
              <a:rPr lang="en-US" sz="2400" b="1" i="0" dirty="0">
                <a:effectLst/>
                <a:latin typeface="Arial" panose="020B0604020202020204" pitchFamily="34" charset="0"/>
                <a:cs typeface="Arial" panose="020B0604020202020204" pitchFamily="34" charset="0"/>
              </a:rPr>
              <a:t>News Websites</a:t>
            </a:r>
          </a:p>
          <a:p>
            <a:pPr algn="l">
              <a:buFont typeface="Arial" panose="020B0604020202020204" pitchFamily="34" charset="0"/>
              <a:buChar char="•"/>
            </a:pPr>
            <a:r>
              <a:rPr lang="en-US" sz="2400" b="1" dirty="0">
                <a:latin typeface="Arial" panose="020B0604020202020204" pitchFamily="34" charset="0"/>
                <a:cs typeface="Arial" panose="020B0604020202020204" pitchFamily="34" charset="0"/>
              </a:rPr>
              <a:t> Articles Suggest</a:t>
            </a:r>
          </a:p>
          <a:p>
            <a:pPr algn="l">
              <a:buFont typeface="Arial" panose="020B0604020202020204" pitchFamily="34" charset="0"/>
              <a:buChar char="•"/>
            </a:pPr>
            <a:endParaRPr lang="en-US" sz="2400" b="0" i="0" dirty="0">
              <a:effectLst/>
              <a:latin typeface="Arial" panose="020B0604020202020204" pitchFamily="34" charset="0"/>
              <a:cs typeface="Arial" panose="020B0604020202020204" pitchFamily="34" charset="0"/>
            </a:endParaRPr>
          </a:p>
          <a:p>
            <a:pPr algn="l"/>
            <a:r>
              <a:rPr lang="en-US" sz="2400" b="1" i="0" dirty="0">
                <a:effectLst/>
                <a:latin typeface="Arial" panose="020B0604020202020204" pitchFamily="34" charset="0"/>
                <a:cs typeface="Arial" panose="020B0604020202020204" pitchFamily="34" charset="0"/>
              </a:rPr>
              <a:t>Social Media Platforms</a:t>
            </a:r>
          </a:p>
          <a:p>
            <a:pPr>
              <a:buFont typeface="Arial" panose="020B0604020202020204" pitchFamily="34" charset="0"/>
              <a:buChar char="•"/>
            </a:pPr>
            <a:r>
              <a:rPr lang="en-US" sz="2400" b="1" dirty="0">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Linkedin</a:t>
            </a:r>
            <a:endParaRPr lang="en-US" sz="2400" b="1"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400" b="1" dirty="0">
                <a:latin typeface="Arial" panose="020B0604020202020204" pitchFamily="34" charset="0"/>
                <a:cs typeface="Arial" panose="020B0604020202020204" pitchFamily="34" charset="0"/>
              </a:rPr>
              <a:t> Facebook friend suggestion</a:t>
            </a:r>
            <a:endParaRPr lang="en-US" sz="2400" b="1"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2400" b="1" i="0" dirty="0">
              <a:effectLst/>
              <a:latin typeface="Arial" panose="020B0604020202020204" pitchFamily="34" charset="0"/>
              <a:cs typeface="Arial" panose="020B0604020202020204" pitchFamily="34" charset="0"/>
            </a:endParaRPr>
          </a:p>
          <a:p>
            <a:r>
              <a:rPr lang="en-US" sz="2400" b="1" i="0" dirty="0">
                <a:effectLst/>
                <a:latin typeface="Arial" panose="020B0604020202020204" pitchFamily="34" charset="0"/>
                <a:cs typeface="Arial" panose="020B0604020202020204" pitchFamily="34" charset="0"/>
              </a:rPr>
              <a:t>E-Commerce</a:t>
            </a:r>
          </a:p>
          <a:p>
            <a:pPr>
              <a:buFont typeface="Arial" panose="020B0604020202020204" pitchFamily="34" charset="0"/>
              <a:buChar char="•"/>
            </a:pPr>
            <a:r>
              <a:rPr lang="en-US" sz="2400" b="1" dirty="0">
                <a:latin typeface="Arial" panose="020B0604020202020204" pitchFamily="34" charset="0"/>
                <a:cs typeface="Arial" panose="020B0604020202020204" pitchFamily="34" charset="0"/>
              </a:rPr>
              <a:t> </a:t>
            </a:r>
            <a:r>
              <a:rPr lang="en-US" sz="2400" b="1" i="0" dirty="0">
                <a:effectLst/>
                <a:latin typeface="Arial" panose="020B0604020202020204" pitchFamily="34" charset="0"/>
                <a:cs typeface="Arial" panose="020B0604020202020204" pitchFamily="34" charset="0"/>
              </a:rPr>
              <a:t>Amazon.com</a:t>
            </a:r>
          </a:p>
          <a:p>
            <a:pPr>
              <a:buFont typeface="Arial" panose="020B0604020202020204" pitchFamily="34" charset="0"/>
              <a:buChar char="•"/>
            </a:pPr>
            <a:endParaRPr lang="en-US" sz="2400" b="1" i="0" dirty="0">
              <a:solidFill>
                <a:srgbClr val="555555"/>
              </a:solidFill>
              <a:effectLst/>
              <a:latin typeface="Work Sans" panose="020B0604020202020204" pitchFamily="2" charset="0"/>
            </a:endParaRPr>
          </a:p>
          <a:p>
            <a:pPr algn="l">
              <a:buFont typeface="Arial" panose="020B0604020202020204" pitchFamily="34" charset="0"/>
              <a:buChar char="•"/>
            </a:pPr>
            <a:endParaRPr lang="en-US" sz="2400" b="0" i="0" dirty="0">
              <a:effectLst/>
              <a:latin typeface="Arial" panose="020B0604020202020204" pitchFamily="34" charset="0"/>
              <a:cs typeface="Arial" panose="020B0604020202020204" pitchFamily="34" charset="0"/>
            </a:endParaRPr>
          </a:p>
        </p:txBody>
      </p:sp>
      <p:sp>
        <p:nvSpPr>
          <p:cNvPr id="3" name="Title 5">
            <a:extLst>
              <a:ext uri="{FF2B5EF4-FFF2-40B4-BE49-F238E27FC236}">
                <a16:creationId xmlns:a16="http://schemas.microsoft.com/office/drawing/2014/main" id="{E6E7D234-49FC-E574-C207-9DA2DAF4441A}"/>
              </a:ext>
            </a:extLst>
          </p:cNvPr>
          <p:cNvSpPr txBox="1">
            <a:spLocks/>
          </p:cNvSpPr>
          <p:nvPr/>
        </p:nvSpPr>
        <p:spPr>
          <a:xfrm>
            <a:off x="643629" y="393802"/>
            <a:ext cx="11090274" cy="1380692"/>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400" dirty="0">
                <a:latin typeface="Roboto" panose="02000000000000000000" pitchFamily="2" charset="0"/>
              </a:rPr>
              <a:t>Real life applications of Recommendation System</a:t>
            </a:r>
            <a:endParaRPr lang="en-US" sz="4400" dirty="0"/>
          </a:p>
        </p:txBody>
      </p:sp>
    </p:spTree>
    <p:extLst>
      <p:ext uri="{BB962C8B-B14F-4D97-AF65-F5344CB8AC3E}">
        <p14:creationId xmlns:p14="http://schemas.microsoft.com/office/powerpoint/2010/main" val="285340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37</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The architecture of recommender system</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pic>
        <p:nvPicPr>
          <p:cNvPr id="10" name="Picture 9" descr="A picture containing text, human face, person, screenshot&#10;&#10;Description automatically generated">
            <a:extLst>
              <a:ext uri="{FF2B5EF4-FFF2-40B4-BE49-F238E27FC236}">
                <a16:creationId xmlns:a16="http://schemas.microsoft.com/office/drawing/2014/main" id="{B3C7FBD9-EE93-69C4-8800-9450CB61C4B9}"/>
              </a:ext>
            </a:extLst>
          </p:cNvPr>
          <p:cNvPicPr>
            <a:picLocks noChangeAspect="1"/>
          </p:cNvPicPr>
          <p:nvPr/>
        </p:nvPicPr>
        <p:blipFill rotWithShape="1">
          <a:blip r:embed="rId3"/>
          <a:srcRect l="32425" t="12400" r="5067" b="31357"/>
          <a:stretch/>
        </p:blipFill>
        <p:spPr>
          <a:xfrm>
            <a:off x="1136823" y="1203309"/>
            <a:ext cx="9918354" cy="5017485"/>
          </a:xfrm>
          <a:prstGeom prst="rect">
            <a:avLst/>
          </a:prstGeom>
        </p:spPr>
      </p:pic>
    </p:spTree>
    <p:extLst>
      <p:ext uri="{BB962C8B-B14F-4D97-AF65-F5344CB8AC3E}">
        <p14:creationId xmlns:p14="http://schemas.microsoft.com/office/powerpoint/2010/main" val="1707992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323658" y="3810001"/>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048000"/>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009322" y="3458264"/>
            <a:ext cx="6631815" cy="3047999"/>
          </a:xfrm>
        </p:spPr>
        <p:txBody>
          <a:bodyPr>
            <a:normAutofit/>
          </a:bodyPr>
          <a:lstStyle/>
          <a:p>
            <a:pPr algn="just"/>
            <a:r>
              <a:rPr lang="en-US" dirty="0">
                <a:solidFill>
                  <a:schemeClr val="tx1"/>
                </a:solidFill>
                <a:latin typeface="+mj-lt"/>
              </a:rPr>
              <a:t>Recommender systems have their origins in a variety of areas of research, including information retrieval, information filtering, text classification, etc. They use techniques such as machine learning and data mining, alongside a range of concepts including algorithms, collaborative and hybrid approaches, and evaluation methods.</a:t>
            </a:r>
            <a:r>
              <a:rPr lang="en-US" b="0" i="0" dirty="0">
                <a:solidFill>
                  <a:schemeClr val="tx1"/>
                </a:solidFill>
                <a:effectLst/>
                <a:latin typeface="+mj-lt"/>
              </a:rPr>
              <a:t> We are optimistic that in near future research on RS will witness several new and innovative avenues.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38</a:t>
            </a:fld>
            <a:endParaRPr lang="en-US"/>
          </a:p>
        </p:txBody>
      </p:sp>
      <p:sp>
        <p:nvSpPr>
          <p:cNvPr id="2" name="Date Placeholder 3">
            <a:extLst>
              <a:ext uri="{FF2B5EF4-FFF2-40B4-BE49-F238E27FC236}">
                <a16:creationId xmlns:a16="http://schemas.microsoft.com/office/drawing/2014/main" id="{B2F6DC94-861C-BCB1-DECD-D6D0A2E517D8}"/>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Tree>
    <p:extLst>
      <p:ext uri="{BB962C8B-B14F-4D97-AF65-F5344CB8AC3E}">
        <p14:creationId xmlns:p14="http://schemas.microsoft.com/office/powerpoint/2010/main" val="3521561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a:extLst>
              <a:ext uri="{FF2B5EF4-FFF2-40B4-BE49-F238E27FC236}">
                <a16:creationId xmlns:a16="http://schemas.microsoft.com/office/drawing/2014/main" id="{DCD1BC7F-5E8F-362E-5425-D869EEA0723E}"/>
              </a:ext>
            </a:extLst>
          </p:cNvPr>
          <p:cNvPicPr>
            <a:picLocks noChangeAspect="1"/>
          </p:cNvPicPr>
          <p:nvPr/>
        </p:nvPicPr>
        <p:blipFill rotWithShape="1">
          <a:blip r:embed="rId2"/>
          <a:srcRect l="5978"/>
          <a:stretch/>
        </p:blipFill>
        <p:spPr>
          <a:xfrm>
            <a:off x="551688" y="549276"/>
            <a:ext cx="5997891" cy="5760084"/>
          </a:xfrm>
          <a:prstGeom prst="rect">
            <a:avLst/>
          </a:prstGeom>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867271" y="1918252"/>
            <a:ext cx="6911755" cy="3021495"/>
          </a:xfrm>
        </p:spPr>
        <p:txBody>
          <a:bodyPr/>
          <a:lstStyle/>
          <a:p>
            <a:r>
              <a:rPr lang="en-US" sz="9600" dirty="0"/>
              <a:t>Thank</a:t>
            </a:r>
            <a:br>
              <a:rPr lang="en-US" sz="9600" dirty="0"/>
            </a:br>
            <a:r>
              <a:rPr lang="en-US" sz="9600" dirty="0"/>
              <a:t>You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39</a:t>
            </a:fld>
            <a:endParaRPr lang="en-US"/>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with medium confidence">
            <a:extLst>
              <a:ext uri="{FF2B5EF4-FFF2-40B4-BE49-F238E27FC236}">
                <a16:creationId xmlns:a16="http://schemas.microsoft.com/office/drawing/2014/main" id="{48CF2ABB-430D-3EED-B9A9-808D8E088B2E}"/>
              </a:ext>
            </a:extLst>
          </p:cNvPr>
          <p:cNvPicPr>
            <a:picLocks noGrp="1" noChangeAspect="1"/>
          </p:cNvPicPr>
          <p:nvPr>
            <p:ph type="pic" sz="quarter" idx="13"/>
          </p:nvPr>
        </p:nvPicPr>
        <p:blipFill>
          <a:blip r:embed="rId2"/>
          <a:srcRect l="24" r="24"/>
          <a:stretch>
            <a:fillRect/>
          </a:stretch>
        </p:blipFill>
        <p:spPr/>
      </p:pic>
      <p:sp>
        <p:nvSpPr>
          <p:cNvPr id="3" name="Date Placeholder 2">
            <a:extLst>
              <a:ext uri="{FF2B5EF4-FFF2-40B4-BE49-F238E27FC236}">
                <a16:creationId xmlns:a16="http://schemas.microsoft.com/office/drawing/2014/main" id="{BF519332-F856-D314-C524-F59D4D689E71}"/>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5CFE37F9-DEDB-6DCA-B2AE-5C2221A4606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3FB079-27A1-4D2D-6324-C2DFE05A002F}"/>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28037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with medium confidence">
            <a:extLst>
              <a:ext uri="{FF2B5EF4-FFF2-40B4-BE49-F238E27FC236}">
                <a16:creationId xmlns:a16="http://schemas.microsoft.com/office/drawing/2014/main" id="{5597EDD1-7427-34E3-D439-1AF9F1083CB7}"/>
              </a:ext>
            </a:extLst>
          </p:cNvPr>
          <p:cNvPicPr>
            <a:picLocks noGrp="1" noChangeAspect="1"/>
          </p:cNvPicPr>
          <p:nvPr>
            <p:ph type="pic" sz="quarter" idx="13"/>
          </p:nvPr>
        </p:nvPicPr>
        <p:blipFill>
          <a:blip r:embed="rId2"/>
          <a:srcRect l="24" r="24"/>
          <a:stretch>
            <a:fillRect/>
          </a:stretch>
        </p:blipFill>
        <p:spPr/>
      </p:pic>
      <p:sp>
        <p:nvSpPr>
          <p:cNvPr id="3" name="Date Placeholder 2">
            <a:extLst>
              <a:ext uri="{FF2B5EF4-FFF2-40B4-BE49-F238E27FC236}">
                <a16:creationId xmlns:a16="http://schemas.microsoft.com/office/drawing/2014/main" id="{E6DCFD35-D5A2-7DD3-81BB-5DBB00B16E3C}"/>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15369B3F-BE89-BC31-3176-5F5B23FC83E3}"/>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22A4DA0-5DD4-30DA-AB55-D98EF425160F}"/>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42594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11C7DE4-C605-E8B0-0952-8C4B2449F43B}"/>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301B47F3-4087-A737-832D-9AA33D9ABED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485F234A-3FDE-299A-6738-7F6FC473E1B7}"/>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6" name="Title 5">
            <a:extLst>
              <a:ext uri="{FF2B5EF4-FFF2-40B4-BE49-F238E27FC236}">
                <a16:creationId xmlns:a16="http://schemas.microsoft.com/office/drawing/2014/main" id="{9977F922-100C-6A83-82ED-606CCE6D092E}"/>
              </a:ext>
            </a:extLst>
          </p:cNvPr>
          <p:cNvSpPr>
            <a:spLocks noGrp="1"/>
          </p:cNvSpPr>
          <p:nvPr>
            <p:ph type="ctrTitle"/>
          </p:nvPr>
        </p:nvSpPr>
        <p:spPr/>
        <p:txBody>
          <a:bodyPr/>
          <a:lstStyle/>
          <a:p>
            <a:endParaRPr lang="en-US"/>
          </a:p>
        </p:txBody>
      </p:sp>
      <p:sp>
        <p:nvSpPr>
          <p:cNvPr id="7" name="Subtitle 6">
            <a:extLst>
              <a:ext uri="{FF2B5EF4-FFF2-40B4-BE49-F238E27FC236}">
                <a16:creationId xmlns:a16="http://schemas.microsoft.com/office/drawing/2014/main" id="{28AD1761-B8EA-995F-9350-24F6164DFA5D}"/>
              </a:ext>
            </a:extLst>
          </p:cNvPr>
          <p:cNvSpPr>
            <a:spLocks noGrp="1"/>
          </p:cNvSpPr>
          <p:nvPr>
            <p:ph type="subTitle" idx="1"/>
          </p:nvPr>
        </p:nvSpPr>
        <p:spPr/>
        <p:txBody>
          <a:bodyPr/>
          <a:lstStyle/>
          <a:p>
            <a:endParaRPr lang="en-US"/>
          </a:p>
        </p:txBody>
      </p:sp>
      <p:pic>
        <p:nvPicPr>
          <p:cNvPr id="8" name="Picture Placeholder 7" descr="image.jpg">
            <a:extLst>
              <a:ext uri="{FF2B5EF4-FFF2-40B4-BE49-F238E27FC236}">
                <a16:creationId xmlns:a16="http://schemas.microsoft.com/office/drawing/2014/main" id="{69684675-54C4-A520-E488-54618AE0A5A0}"/>
              </a:ext>
            </a:extLst>
          </p:cNvPr>
          <p:cNvPicPr>
            <a:picLocks noGrp="1" noChangeAspect="1"/>
          </p:cNvPicPr>
          <p:nvPr>
            <p:ph type="pic" sz="quarter" idx="13"/>
          </p:nvPr>
        </p:nvPicPr>
        <p:blipFill>
          <a:blip r:embed="rId2"/>
          <a:srcRect t="12461" b="12461"/>
          <a:stretch>
            <a:fillRect/>
          </a:stretch>
        </p:blipFill>
        <p:spPr>
          <a:xfrm>
            <a:off x="0" y="0"/>
            <a:ext cx="12192000" cy="6858000"/>
          </a:xfrm>
          <a:prstGeom prst="rect">
            <a:avLst/>
          </a:prstGeom>
        </p:spPr>
      </p:pic>
    </p:spTree>
    <p:extLst>
      <p:ext uri="{BB962C8B-B14F-4D97-AF65-F5344CB8AC3E}">
        <p14:creationId xmlns:p14="http://schemas.microsoft.com/office/powerpoint/2010/main" val="19720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21705"/>
            <a:ext cx="12192000" cy="685800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69" name="Rectangle 6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23658" y="2922776"/>
            <a:ext cx="4074672" cy="2588422"/>
          </a:xfrm>
        </p:spPr>
        <p:txBody>
          <a:bodyPr vert="horz" wrap="square" lIns="0" tIns="0" rIns="0" bIns="0" rtlCol="0">
            <a:noAutofit/>
          </a:bodyPr>
          <a:lstStyle/>
          <a:p>
            <a:pPr marL="0" indent="0" algn="just">
              <a:lnSpc>
                <a:spcPct val="100000"/>
              </a:lnSpc>
            </a:pPr>
            <a:r>
              <a:rPr lang="en-US" sz="2800" kern="1200" dirty="0">
                <a:solidFill>
                  <a:schemeClr val="accent2">
                    <a:lumMod val="40000"/>
                    <a:lumOff val="60000"/>
                  </a:schemeClr>
                </a:solidFill>
                <a:latin typeface="+mn-lt"/>
                <a:ea typeface="+mn-ea"/>
                <a:cs typeface="+mn-cs"/>
              </a:rPr>
              <a:t>‘’A recommendation system is an information filtering technique, which provides users with information, which he/she may be interested in.’’</a:t>
            </a:r>
          </a:p>
        </p:txBody>
      </p:sp>
      <p:grpSp>
        <p:nvGrpSpPr>
          <p:cNvPr id="71" name="Group 7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72" name="Freeform: Shape 7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7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Rectangle 74">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a:solidFill>
                  <a:schemeClr val="tx1"/>
                </a:solidFill>
              </a:rPr>
              <a:pPr>
                <a:spcAft>
                  <a:spcPts val="600"/>
                </a:spcAft>
              </a:pPr>
              <a:t>7</a:t>
            </a:fld>
            <a:endParaRPr lang="en-US">
              <a:solidFill>
                <a:schemeClr val="tx1"/>
              </a:solidFill>
            </a:endParaRPr>
          </a:p>
        </p:txBody>
      </p:sp>
      <p:sp>
        <p:nvSpPr>
          <p:cNvPr id="7" name="Subtitle 15">
            <a:extLst>
              <a:ext uri="{FF2B5EF4-FFF2-40B4-BE49-F238E27FC236}">
                <a16:creationId xmlns:a16="http://schemas.microsoft.com/office/drawing/2014/main" id="{76607805-5764-169F-2216-D92ADD51F341}"/>
              </a:ext>
            </a:extLst>
          </p:cNvPr>
          <p:cNvSpPr txBox="1">
            <a:spLocks/>
          </p:cNvSpPr>
          <p:nvPr/>
        </p:nvSpPr>
        <p:spPr>
          <a:xfrm>
            <a:off x="5101094" y="918992"/>
            <a:ext cx="6706921" cy="498762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pPr>
            <a:r>
              <a:rPr lang="en-US" sz="2800" dirty="0">
                <a:solidFill>
                  <a:schemeClr val="accent2">
                    <a:lumMod val="40000"/>
                    <a:lumOff val="60000"/>
                  </a:schemeClr>
                </a:solidFill>
              </a:rPr>
              <a:t>Example:</a:t>
            </a:r>
          </a:p>
          <a:p>
            <a:pPr marL="0" indent="0" algn="just">
              <a:lnSpc>
                <a:spcPct val="100000"/>
              </a:lnSpc>
            </a:pPr>
            <a:r>
              <a:rPr lang="en-US" dirty="0">
                <a:solidFill>
                  <a:schemeClr val="tx1"/>
                </a:solidFill>
              </a:rPr>
              <a:t>YOUTUBE  Video Suggest</a:t>
            </a:r>
          </a:p>
          <a:p>
            <a:pPr marL="0" indent="0" algn="just">
              <a:lnSpc>
                <a:spcPct val="100000"/>
              </a:lnSpc>
            </a:pPr>
            <a:r>
              <a:rPr lang="en-US" sz="2800" dirty="0"/>
              <a:t> </a:t>
            </a:r>
            <a:r>
              <a:rPr lang="en-US" sz="2000" dirty="0">
                <a:solidFill>
                  <a:schemeClr val="tx1"/>
                </a:solidFill>
              </a:rPr>
              <a:t>- think when you are most of the time watch news            documentary on YT, then you will see that, most of the time the YT will recommend you the new updates of news.</a:t>
            </a:r>
            <a:endParaRPr lang="en-US" sz="2800" dirty="0">
              <a:solidFill>
                <a:srgbClr val="00FF99"/>
              </a:solidFill>
            </a:endParaRPr>
          </a:p>
          <a:p>
            <a:pPr marL="0" indent="0" algn="just">
              <a:lnSpc>
                <a:spcPct val="100000"/>
              </a:lnSpc>
            </a:pPr>
            <a:r>
              <a:rPr lang="en-US" sz="2800" dirty="0">
                <a:solidFill>
                  <a:schemeClr val="accent2">
                    <a:lumMod val="40000"/>
                    <a:lumOff val="60000"/>
                  </a:schemeClr>
                </a:solidFill>
              </a:rPr>
              <a:t>Related to-</a:t>
            </a:r>
          </a:p>
          <a:p>
            <a:pPr marL="457200" indent="-457200" algn="just">
              <a:lnSpc>
                <a:spcPct val="100000"/>
              </a:lnSpc>
              <a:buFont typeface="Arial" panose="020B0604020202020204" pitchFamily="34" charset="0"/>
              <a:buChar char="•"/>
            </a:pPr>
            <a:r>
              <a:rPr lang="en-US" dirty="0">
                <a:solidFill>
                  <a:schemeClr val="tx1"/>
                </a:solidFill>
              </a:rPr>
              <a:t>NETFLIX Movie Recommendation</a:t>
            </a:r>
          </a:p>
          <a:p>
            <a:pPr marL="457200" indent="-457200" algn="just">
              <a:lnSpc>
                <a:spcPct val="100000"/>
              </a:lnSpc>
              <a:buFont typeface="Arial" panose="020B0604020202020204" pitchFamily="34" charset="0"/>
              <a:buChar char="•"/>
            </a:pPr>
            <a:r>
              <a:rPr lang="en-US" dirty="0">
                <a:solidFill>
                  <a:schemeClr val="tx1"/>
                </a:solidFill>
              </a:rPr>
              <a:t>DARAZZ Product Recommendation</a:t>
            </a:r>
          </a:p>
          <a:p>
            <a:pPr marL="457200" indent="-457200" algn="just">
              <a:lnSpc>
                <a:spcPct val="100000"/>
              </a:lnSpc>
              <a:buFont typeface="Arial" panose="020B0604020202020204" pitchFamily="34" charset="0"/>
              <a:buChar char="•"/>
            </a:pPr>
            <a:r>
              <a:rPr lang="en-US" dirty="0">
                <a:solidFill>
                  <a:schemeClr val="tx1"/>
                </a:solidFill>
              </a:rPr>
              <a:t>FOOD PANDA  etc.</a:t>
            </a:r>
            <a:endParaRPr lang="en-US" sz="2800" dirty="0">
              <a:solidFill>
                <a:srgbClr val="00FF99"/>
              </a:solidFill>
              <a:highlight>
                <a:srgbClr val="37335B"/>
              </a:highlight>
            </a:endParaRPr>
          </a:p>
          <a:p>
            <a:pPr marL="457200" indent="-457200" algn="just">
              <a:lnSpc>
                <a:spcPct val="100000"/>
              </a:lnSpc>
              <a:buFont typeface="Arial" panose="020B0604020202020204" pitchFamily="34" charset="0"/>
              <a:buChar char="•"/>
            </a:pPr>
            <a:endParaRPr lang="en-US" sz="2800" dirty="0">
              <a:solidFill>
                <a:srgbClr val="00FF99"/>
              </a:solidFill>
            </a:endParaRPr>
          </a:p>
        </p:txBody>
      </p:sp>
      <p:sp>
        <p:nvSpPr>
          <p:cNvPr id="11" name="Date Placeholder 3">
            <a:extLst>
              <a:ext uri="{FF2B5EF4-FFF2-40B4-BE49-F238E27FC236}">
                <a16:creationId xmlns:a16="http://schemas.microsoft.com/office/drawing/2014/main" id="{55F5ECA9-5D1D-DA08-37BF-1A4D3A6C9F4F}"/>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23658" y="643881"/>
            <a:ext cx="4157561" cy="1811886"/>
          </a:xfrm>
        </p:spPr>
        <p:txBody>
          <a:bodyPr vert="horz" wrap="square" lIns="0" tIns="0" rIns="0" bIns="0" rtlCol="0" anchor="b" anchorCtr="0">
            <a:noAutofit/>
          </a:bodyPr>
          <a:lstStyle/>
          <a:p>
            <a:pPr>
              <a:lnSpc>
                <a:spcPct val="100000"/>
              </a:lnSpc>
            </a:pPr>
            <a:r>
              <a:rPr lang="en-US" sz="4000" kern="1200" dirty="0">
                <a:solidFill>
                  <a:schemeClr val="tx1"/>
                </a:solidFill>
                <a:latin typeface="+mj-lt"/>
                <a:ea typeface="+mj-ea"/>
                <a:cs typeface="+mj-cs"/>
              </a:rPr>
              <a:t>What is a Recommendation System?</a:t>
            </a:r>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1000"/>
                                        <p:tgtEl>
                                          <p:spTgt spid="16">
                                            <p:txEl>
                                              <p:pRg st="0" end="0"/>
                                            </p:txEl>
                                          </p:spTgt>
                                        </p:tgtEl>
                                      </p:cBhvr>
                                    </p:animEffect>
                                    <p:anim calcmode="lin" valueType="num">
                                      <p:cBhvr>
                                        <p:cTn id="1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458097" y="196900"/>
            <a:ext cx="11090274" cy="789195"/>
          </a:xfrm>
        </p:spPr>
        <p:txBody>
          <a:bodyPr/>
          <a:lstStyle/>
          <a:p>
            <a:r>
              <a:rPr lang="en-US" sz="4400" dirty="0"/>
              <a:t>Recommender systems</a:t>
            </a:r>
          </a:p>
        </p:txBody>
      </p:sp>
      <p:sp>
        <p:nvSpPr>
          <p:cNvPr id="2" name="Date Placeholder 3">
            <a:extLst>
              <a:ext uri="{FF2B5EF4-FFF2-40B4-BE49-F238E27FC236}">
                <a16:creationId xmlns:a16="http://schemas.microsoft.com/office/drawing/2014/main" id="{93B57456-5F0A-21C8-F830-AEE3E33D66F9}"/>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43B88AA-7C0D-DCD9-0B5C-2EAE0BCBCBF4}"/>
                  </a:ext>
                </a:extLst>
              </p:cNvPr>
              <p:cNvSpPr txBox="1"/>
              <p:nvPr/>
            </p:nvSpPr>
            <p:spPr>
              <a:xfrm>
                <a:off x="458096" y="1182994"/>
                <a:ext cx="10544683" cy="470898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 technical terms, a recommendation is to develop a mathematical model or objective function which can predict how much a user will like an item.</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If U = {users}, I = {items) then F = Objective function and measures the usefulness of item I to user U, given by: F: U * I → 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Where R = {recommended items).</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 each user u, we want to choose the item </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that maximizes the objective function:</a:t>
                </a:r>
              </a:p>
              <a:p>
                <a:endParaRPr lang="en-US" sz="2400" dirty="0">
                  <a:latin typeface="Arial" panose="020B0604020202020204" pitchFamily="34" charset="0"/>
                  <a:cs typeface="Arial" panose="020B0604020202020204" pitchFamily="34" charset="0"/>
                </a:endParaRPr>
              </a:p>
              <a:p>
                <a:r>
                  <a:rPr lang="en-US" sz="3600" dirty="0">
                    <a:latin typeface="Arial" panose="020B0604020202020204" pitchFamily="34" charset="0"/>
                    <a:cs typeface="Arial" panose="020B0604020202020204" pitchFamily="34" charset="0"/>
                  </a:rPr>
                  <a:t>u </a:t>
                </a:r>
                <a:r>
                  <a:rPr lang="az-Cyrl-AZ" sz="3600" dirty="0">
                    <a:latin typeface="Arial" panose="020B0604020202020204" pitchFamily="34" charset="0"/>
                    <a:cs typeface="Arial" panose="020B0604020202020204" pitchFamily="34" charset="0"/>
                  </a:rPr>
                  <a:t>Є </a:t>
                </a:r>
                <a:r>
                  <a:rPr lang="en-US" sz="3600" dirty="0">
                    <a:latin typeface="Arial" panose="020B0604020202020204" pitchFamily="34" charset="0"/>
                    <a:cs typeface="Arial" panose="020B0604020202020204" pitchFamily="34" charset="0"/>
                  </a:rPr>
                  <a:t>U, </a:t>
                </a:r>
                <a14:m>
                  <m:oMath xmlns:m="http://schemas.openxmlformats.org/officeDocument/2006/math">
                    <m:sSub>
                      <m:sSubPr>
                        <m:ctrlPr>
                          <a:rPr lang="en-US" sz="3600" i="1" smtClean="0">
                            <a:latin typeface="Cambria Math" panose="02040503050406030204" pitchFamily="18" charset="0"/>
                            <a:cs typeface="Arial" panose="020B0604020202020204" pitchFamily="34" charset="0"/>
                          </a:rPr>
                        </m:ctrlPr>
                      </m:sSubPr>
                      <m:e>
                        <m:r>
                          <a:rPr lang="en-US" sz="3600" b="0" i="1" smtClean="0">
                            <a:latin typeface="Cambria Math" panose="02040503050406030204" pitchFamily="18" charset="0"/>
                            <a:cs typeface="Arial" panose="020B0604020202020204" pitchFamily="34" charset="0"/>
                          </a:rPr>
                          <m:t>𝐼</m:t>
                        </m:r>
                        <m:r>
                          <a:rPr lang="en-US" sz="3600" b="0" i="1" smtClean="0">
                            <a:latin typeface="Cambria Math" panose="02040503050406030204" pitchFamily="18" charset="0"/>
                            <a:cs typeface="Arial" panose="020B0604020202020204" pitchFamily="34" charset="0"/>
                          </a:rPr>
                          <m:t>′</m:t>
                        </m:r>
                      </m:e>
                      <m:sub>
                        <m:r>
                          <a:rPr lang="en-US" sz="3600" b="0" i="1" smtClean="0">
                            <a:latin typeface="Cambria Math" panose="02040503050406030204" pitchFamily="18" charset="0"/>
                            <a:cs typeface="Arial" panose="020B0604020202020204" pitchFamily="34" charset="0"/>
                          </a:rPr>
                          <m:t>𝑢</m:t>
                        </m:r>
                      </m:sub>
                    </m:sSub>
                  </m:oMath>
                </a14:m>
                <a:r>
                  <a:rPr lang="en-US" sz="3600" dirty="0">
                    <a:latin typeface="Arial" panose="020B0604020202020204" pitchFamily="34" charset="0"/>
                    <a:cs typeface="Arial" panose="020B0604020202020204" pitchFamily="34" charset="0"/>
                  </a:rPr>
                  <a:t> = </a:t>
                </a:r>
                <a:r>
                  <a:rPr lang="en-US" sz="3600" dirty="0" err="1">
                    <a:latin typeface="Arial" panose="020B0604020202020204" pitchFamily="34" charset="0"/>
                    <a:cs typeface="Arial" panose="020B0604020202020204" pitchFamily="34" charset="0"/>
                  </a:rPr>
                  <a:t>argma</a:t>
                </a:r>
                <a14:m>
                  <m:oMath xmlns:m="http://schemas.openxmlformats.org/officeDocument/2006/math">
                    <m:sSub>
                      <m:sSubPr>
                        <m:ctrlPr>
                          <a:rPr lang="en-US" sz="3600" i="1" smtClean="0">
                            <a:latin typeface="Cambria Math" panose="02040503050406030204" pitchFamily="18" charset="0"/>
                            <a:cs typeface="Arial" panose="020B0604020202020204" pitchFamily="34" charset="0"/>
                          </a:rPr>
                        </m:ctrlPr>
                      </m:sSubPr>
                      <m:e>
                        <m:r>
                          <a:rPr lang="en-US" sz="3600" b="0" i="1" smtClean="0">
                            <a:latin typeface="Cambria Math" panose="02040503050406030204" pitchFamily="18" charset="0"/>
                            <a:cs typeface="Arial" panose="020B0604020202020204" pitchFamily="34" charset="0"/>
                          </a:rPr>
                          <m:t>𝑥</m:t>
                        </m:r>
                      </m:e>
                      <m:sub>
                        <m:r>
                          <a:rPr lang="en-US" sz="3600" b="0" i="1" smtClean="0">
                            <a:latin typeface="Cambria Math" panose="02040503050406030204" pitchFamily="18" charset="0"/>
                            <a:cs typeface="Arial" panose="020B0604020202020204" pitchFamily="34" charset="0"/>
                          </a:rPr>
                          <m:t>𝑢</m:t>
                        </m:r>
                      </m:sub>
                    </m:sSub>
                  </m:oMath>
                </a14:m>
                <a:r>
                  <a:rPr lang="en-US" sz="3600" dirty="0">
                    <a:latin typeface="Arial" panose="020B0604020202020204" pitchFamily="34" charset="0"/>
                    <a:cs typeface="Arial" panose="020B0604020202020204" pitchFamily="34" charset="0"/>
                  </a:rPr>
                  <a:t>u(u, </a:t>
                </a:r>
                <a:r>
                  <a:rPr lang="en-US" sz="3600" dirty="0" err="1">
                    <a:latin typeface="Arial" panose="020B0604020202020204" pitchFamily="34" charset="0"/>
                    <a:cs typeface="Arial" panose="020B0604020202020204" pitchFamily="34" charset="0"/>
                  </a:rPr>
                  <a:t>i</a:t>
                </a:r>
                <a:r>
                  <a:rPr lang="en-US" sz="3600" dirty="0">
                    <a:latin typeface="Arial" panose="020B0604020202020204" pitchFamily="34" charset="0"/>
                    <a:cs typeface="Arial" panose="020B0604020202020204" pitchFamily="34" charset="0"/>
                  </a:rPr>
                  <a:t>)</a:t>
                </a:r>
              </a:p>
            </p:txBody>
          </p:sp>
        </mc:Choice>
        <mc:Fallback xmlns="">
          <p:sp>
            <p:nvSpPr>
              <p:cNvPr id="13" name="TextBox 12">
                <a:extLst>
                  <a:ext uri="{FF2B5EF4-FFF2-40B4-BE49-F238E27FC236}">
                    <a16:creationId xmlns:a16="http://schemas.microsoft.com/office/drawing/2014/main" id="{143B88AA-7C0D-DCD9-0B5C-2EAE0BCBCBF4}"/>
                  </a:ext>
                </a:extLst>
              </p:cNvPr>
              <p:cNvSpPr txBox="1">
                <a:spLocks noRot="1" noChangeAspect="1" noMove="1" noResize="1" noEditPoints="1" noAdjustHandles="1" noChangeArrowheads="1" noChangeShapeType="1" noTextEdit="1"/>
              </p:cNvSpPr>
              <p:nvPr/>
            </p:nvSpPr>
            <p:spPr>
              <a:xfrm>
                <a:off x="458096" y="1182994"/>
                <a:ext cx="10544683" cy="4708981"/>
              </a:xfrm>
              <a:prstGeom prst="rect">
                <a:avLst/>
              </a:prstGeom>
              <a:blipFill>
                <a:blip r:embed="rId3"/>
                <a:stretch>
                  <a:fillRect l="-1734" t="-906" r="-1156" b="-3881"/>
                </a:stretch>
              </a:blipFill>
            </p:spPr>
            <p:txBody>
              <a:bodyPr/>
              <a:lstStyle/>
              <a:p>
                <a:r>
                  <a:rPr lang="en-US">
                    <a:noFill/>
                  </a:rPr>
                  <a:t> </a:t>
                </a:r>
              </a:p>
            </p:txBody>
          </p:sp>
        </mc:Fallback>
      </mc:AlternateContent>
    </p:spTree>
    <p:extLst>
      <p:ext uri="{BB962C8B-B14F-4D97-AF65-F5344CB8AC3E}">
        <p14:creationId xmlns:p14="http://schemas.microsoft.com/office/powerpoint/2010/main" val="390649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EB2D29D-DFA6-1625-5311-33E26FAFC84F}"/>
              </a:ext>
            </a:extLst>
          </p:cNvPr>
          <p:cNvPicPr>
            <a:picLocks noGrp="1" noChangeAspect="1"/>
          </p:cNvPicPr>
          <p:nvPr>
            <p:ph type="pic" sz="quarter" idx="13"/>
          </p:nvPr>
        </p:nvPicPr>
        <p:blipFill>
          <a:blip r:embed="rId2"/>
          <a:srcRect/>
          <a:stretch>
            <a:fillRect/>
          </a:stretch>
        </p:blipFill>
        <p:spPr>
          <a:prstGeom prst="rect">
            <a:avLst/>
          </a:prstGeom>
        </p:spPr>
      </p:pic>
      <p:sp>
        <p:nvSpPr>
          <p:cNvPr id="5" name="Slide Number Placeholder 4">
            <a:extLst>
              <a:ext uri="{FF2B5EF4-FFF2-40B4-BE49-F238E27FC236}">
                <a16:creationId xmlns:a16="http://schemas.microsoft.com/office/drawing/2014/main" id="{22537BDB-4F88-051D-9CF5-8D0D702C0CA1}"/>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6" name="Title 5">
            <a:extLst>
              <a:ext uri="{FF2B5EF4-FFF2-40B4-BE49-F238E27FC236}">
                <a16:creationId xmlns:a16="http://schemas.microsoft.com/office/drawing/2014/main" id="{B5D079ED-9D8E-8E04-B359-628E2E220C8D}"/>
              </a:ext>
            </a:extLst>
          </p:cNvPr>
          <p:cNvSpPr>
            <a:spLocks noGrp="1"/>
          </p:cNvSpPr>
          <p:nvPr>
            <p:ph type="ctrTitle"/>
          </p:nvPr>
        </p:nvSpPr>
        <p:spPr>
          <a:xfrm>
            <a:off x="550863" y="421070"/>
            <a:ext cx="11090274" cy="859780"/>
          </a:xfrm>
        </p:spPr>
        <p:txBody>
          <a:bodyPr/>
          <a:lstStyle/>
          <a:p>
            <a:r>
              <a:rPr lang="en-US" sz="4400" dirty="0">
                <a:latin typeface="Roboto" panose="02000000000000000000" pitchFamily="2" charset="0"/>
              </a:rPr>
              <a:t>Some o</a:t>
            </a:r>
            <a:r>
              <a:rPr lang="en-US" sz="4400" b="0" i="0" dirty="0">
                <a:effectLst/>
                <a:latin typeface="Roboto" panose="02000000000000000000" pitchFamily="2" charset="0"/>
              </a:rPr>
              <a:t>ther Examples</a:t>
            </a:r>
            <a:endParaRPr lang="en-US" sz="4400" dirty="0"/>
          </a:p>
        </p:txBody>
      </p:sp>
      <p:sp>
        <p:nvSpPr>
          <p:cNvPr id="9" name="Date Placeholder 3">
            <a:extLst>
              <a:ext uri="{FF2B5EF4-FFF2-40B4-BE49-F238E27FC236}">
                <a16:creationId xmlns:a16="http://schemas.microsoft.com/office/drawing/2014/main" id="{11218D26-0556-03DB-B6CC-BCFE584C5E6E}"/>
              </a:ext>
            </a:extLst>
          </p:cNvPr>
          <p:cNvSpPr txBox="1">
            <a:spLocks/>
          </p:cNvSpPr>
          <p:nvPr/>
        </p:nvSpPr>
        <p:spPr>
          <a:xfrm>
            <a:off x="323658" y="6576416"/>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Saturday, June 3, 2023</a:t>
            </a:r>
          </a:p>
        </p:txBody>
      </p:sp>
      <p:sp>
        <p:nvSpPr>
          <p:cNvPr id="12" name="TextBox 11">
            <a:extLst>
              <a:ext uri="{FF2B5EF4-FFF2-40B4-BE49-F238E27FC236}">
                <a16:creationId xmlns:a16="http://schemas.microsoft.com/office/drawing/2014/main" id="{869AE93C-9856-1B13-7D64-7A9A8DCCE07D}"/>
              </a:ext>
            </a:extLst>
          </p:cNvPr>
          <p:cNvSpPr txBox="1"/>
          <p:nvPr/>
        </p:nvSpPr>
        <p:spPr>
          <a:xfrm>
            <a:off x="550863" y="1676168"/>
            <a:ext cx="7288696" cy="4431983"/>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accent2">
                    <a:lumMod val="40000"/>
                    <a:lumOff val="60000"/>
                  </a:schemeClr>
                </a:solidFill>
                <a:effectLst/>
                <a:latin typeface="Roboto" panose="02000000000000000000" pitchFamily="2" charset="0"/>
              </a:rPr>
              <a:t>News </a:t>
            </a:r>
            <a:r>
              <a:rPr lang="en-US" sz="2400" b="0" i="0" dirty="0">
                <a:effectLst/>
                <a:latin typeface="Roboto" panose="02000000000000000000" pitchFamily="2" charset="0"/>
              </a:rPr>
              <a:t>(What to read now?)</a:t>
            </a:r>
          </a:p>
          <a:p>
            <a:pPr marL="342900" indent="-342900">
              <a:buFont typeface="Arial" panose="020B0604020202020204" pitchFamily="34" charset="0"/>
              <a:buChar char="•"/>
            </a:pPr>
            <a:endParaRPr lang="en-US" sz="2400" dirty="0">
              <a:latin typeface="Roboto" panose="02000000000000000000" pitchFamily="2" charset="0"/>
            </a:endParaRPr>
          </a:p>
          <a:p>
            <a:pPr marL="342900" indent="-342900">
              <a:buFont typeface="Arial" panose="020B0604020202020204" pitchFamily="34" charset="0"/>
              <a:buChar char="•"/>
            </a:pPr>
            <a:r>
              <a:rPr lang="en-US" sz="2400" dirty="0">
                <a:solidFill>
                  <a:schemeClr val="accent2">
                    <a:lumMod val="40000"/>
                    <a:lumOff val="60000"/>
                  </a:schemeClr>
                </a:solidFill>
                <a:latin typeface="Roboto" panose="02000000000000000000" pitchFamily="2" charset="0"/>
              </a:rPr>
              <a:t>Social</a:t>
            </a:r>
            <a:r>
              <a:rPr lang="en-US" sz="2400" b="0" i="0" dirty="0">
                <a:solidFill>
                  <a:schemeClr val="accent2">
                    <a:lumMod val="40000"/>
                    <a:lumOff val="60000"/>
                  </a:schemeClr>
                </a:solidFill>
                <a:effectLst/>
                <a:latin typeface="Roboto" panose="02000000000000000000" pitchFamily="2" charset="0"/>
              </a:rPr>
              <a:t> sites </a:t>
            </a:r>
            <a:r>
              <a:rPr lang="en-US" sz="2400" b="0" i="0" dirty="0">
                <a:effectLst/>
                <a:latin typeface="Roboto" panose="02000000000000000000" pitchFamily="2" charset="0"/>
              </a:rPr>
              <a:t>(Which person to contact as friend?)</a:t>
            </a:r>
          </a:p>
          <a:p>
            <a:pPr marL="342900" indent="-342900">
              <a:buFont typeface="Arial" panose="020B0604020202020204" pitchFamily="34" charset="0"/>
              <a:buChar char="•"/>
            </a:pPr>
            <a:endParaRPr lang="en-US" sz="2400" b="0" i="0" dirty="0">
              <a:effectLst/>
              <a:latin typeface="Roboto" panose="02000000000000000000" pitchFamily="2" charset="0"/>
            </a:endParaRPr>
          </a:p>
          <a:p>
            <a:pPr marL="342900" indent="-342900">
              <a:buFont typeface="Arial" panose="020B0604020202020204" pitchFamily="34" charset="0"/>
              <a:buChar char="•"/>
            </a:pPr>
            <a:r>
              <a:rPr lang="en-US" sz="2400" b="0" i="0" dirty="0">
                <a:solidFill>
                  <a:schemeClr val="accent2">
                    <a:lumMod val="40000"/>
                    <a:lumOff val="60000"/>
                  </a:schemeClr>
                </a:solidFill>
                <a:effectLst/>
                <a:latin typeface="Roboto" panose="02000000000000000000" pitchFamily="2" charset="0"/>
              </a:rPr>
              <a:t>Vacations</a:t>
            </a:r>
            <a:r>
              <a:rPr lang="en-US" sz="2400" b="0" i="0" dirty="0">
                <a:effectLst/>
                <a:latin typeface="Roboto" panose="02000000000000000000" pitchFamily="2" charset="0"/>
              </a:rPr>
              <a:t> (Where to travel and what to see?) </a:t>
            </a:r>
          </a:p>
          <a:p>
            <a:pPr marL="342900" indent="-342900">
              <a:buFont typeface="Arial" panose="020B0604020202020204" pitchFamily="34" charset="0"/>
              <a:buChar char="•"/>
            </a:pPr>
            <a:endParaRPr lang="en-US" sz="2400" b="0" i="0" dirty="0">
              <a:effectLst/>
              <a:latin typeface="Roboto" panose="02000000000000000000" pitchFamily="2" charset="0"/>
            </a:endParaRPr>
          </a:p>
          <a:p>
            <a:pPr marL="342900" indent="-342900">
              <a:buFont typeface="Arial" panose="020B0604020202020204" pitchFamily="34" charset="0"/>
              <a:buChar char="•"/>
            </a:pPr>
            <a:r>
              <a:rPr lang="en-US" sz="2400" b="0" i="0" dirty="0">
                <a:solidFill>
                  <a:schemeClr val="accent2">
                    <a:lumMod val="40000"/>
                    <a:lumOff val="60000"/>
                  </a:schemeClr>
                </a:solidFill>
                <a:effectLst/>
                <a:latin typeface="Roboto" panose="02000000000000000000" pitchFamily="2" charset="0"/>
              </a:rPr>
              <a:t>Retailers</a:t>
            </a:r>
            <a:r>
              <a:rPr lang="en-US" sz="2400" b="0" i="0" dirty="0">
                <a:effectLst/>
                <a:latin typeface="Roboto" panose="02000000000000000000" pitchFamily="2" charset="0"/>
              </a:rPr>
              <a:t> (How much products to supply?)</a:t>
            </a:r>
          </a:p>
          <a:p>
            <a:pPr marL="342900" indent="-342900">
              <a:buFont typeface="Arial" panose="020B0604020202020204" pitchFamily="34" charset="0"/>
              <a:buChar char="•"/>
            </a:pPr>
            <a:endParaRPr lang="en-US" sz="2400" b="0" i="0" dirty="0">
              <a:effectLst/>
              <a:latin typeface="Roboto" panose="02000000000000000000" pitchFamily="2" charset="0"/>
            </a:endParaRPr>
          </a:p>
          <a:p>
            <a:pPr marL="342900" indent="-342900">
              <a:buFont typeface="Arial" panose="020B0604020202020204" pitchFamily="34" charset="0"/>
              <a:buChar char="•"/>
            </a:pPr>
            <a:r>
              <a:rPr lang="en-US" sz="2400" b="0" i="0" dirty="0">
                <a:solidFill>
                  <a:schemeClr val="accent2">
                    <a:lumMod val="40000"/>
                    <a:lumOff val="60000"/>
                  </a:schemeClr>
                </a:solidFill>
                <a:effectLst/>
                <a:latin typeface="Roboto" panose="02000000000000000000" pitchFamily="2" charset="0"/>
              </a:rPr>
              <a:t>Financial assets </a:t>
            </a:r>
            <a:r>
              <a:rPr lang="en-US" sz="2400" b="0" i="0" dirty="0">
                <a:effectLst/>
                <a:latin typeface="Roboto" panose="02000000000000000000" pitchFamily="2" charset="0"/>
              </a:rPr>
              <a:t>(loan, portfolio) </a:t>
            </a:r>
          </a:p>
          <a:p>
            <a:pPr marL="342900" indent="-342900">
              <a:buFont typeface="Arial" panose="020B0604020202020204" pitchFamily="34" charset="0"/>
              <a:buChar char="•"/>
            </a:pPr>
            <a:endParaRPr lang="en-US" sz="2400" b="0" i="0" dirty="0">
              <a:effectLst/>
              <a:latin typeface="Roboto" panose="02000000000000000000" pitchFamily="2" charset="0"/>
            </a:endParaRPr>
          </a:p>
          <a:p>
            <a:pPr marL="342900" indent="-342900">
              <a:buFont typeface="Arial" panose="020B0604020202020204" pitchFamily="34" charset="0"/>
              <a:buChar char="•"/>
            </a:pPr>
            <a:r>
              <a:rPr lang="en-US" sz="2400" b="0" i="0" dirty="0">
                <a:effectLst/>
                <a:latin typeface="Roboto" panose="02000000000000000000" pitchFamily="2" charset="0"/>
              </a:rPr>
              <a:t>Advertisements  etc.</a:t>
            </a:r>
            <a:endParaRPr lang="en-US" sz="2400" dirty="0"/>
          </a:p>
          <a:p>
            <a:endParaRPr lang="en-US" dirty="0"/>
          </a:p>
        </p:txBody>
      </p:sp>
    </p:spTree>
    <p:extLst>
      <p:ext uri="{BB962C8B-B14F-4D97-AF65-F5344CB8AC3E}">
        <p14:creationId xmlns:p14="http://schemas.microsoft.com/office/powerpoint/2010/main" val="37617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{A43798AE-8F07-4EE7-B8E4-2AC562163E1A}tf33713516_win32</Template>
  <TotalTime>1077</TotalTime>
  <Words>2424</Words>
  <Application>Microsoft Office PowerPoint</Application>
  <PresentationFormat>Widescreen</PresentationFormat>
  <Paragraphs>413</Paragraphs>
  <Slides>39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Cambria Math</vt:lpstr>
      <vt:lpstr>Gill Sans MT</vt:lpstr>
      <vt:lpstr>Roboto</vt:lpstr>
      <vt:lpstr>Söhne</vt:lpstr>
      <vt:lpstr>Walbaum Display</vt:lpstr>
      <vt:lpstr>Wingdings</vt:lpstr>
      <vt:lpstr>Work Sans</vt:lpstr>
      <vt:lpstr>3DFloatVTI</vt:lpstr>
      <vt:lpstr>Introduction to Recommendation System</vt:lpstr>
      <vt:lpstr>Agenda</vt:lpstr>
      <vt:lpstr>PowerPoint Presentation</vt:lpstr>
      <vt:lpstr>PowerPoint Presentation</vt:lpstr>
      <vt:lpstr>PowerPoint Presentation</vt:lpstr>
      <vt:lpstr>PowerPoint Presentation</vt:lpstr>
      <vt:lpstr>What is a Recommendation System?</vt:lpstr>
      <vt:lpstr>Recommender systems</vt:lpstr>
      <vt:lpstr>Some other Examples</vt:lpstr>
      <vt:lpstr>Process of recommender systems</vt:lpstr>
      <vt:lpstr>Who uses recommender systems?</vt:lpstr>
      <vt:lpstr>Why there is a need?</vt:lpstr>
      <vt:lpstr>Goals and benefits of Recommender Systems</vt:lpstr>
      <vt:lpstr>PowerPoint Presentation</vt:lpstr>
      <vt:lpstr>The problems of recommendation system</vt:lpstr>
      <vt:lpstr>Areas of Use</vt:lpstr>
      <vt:lpstr>Recommendation types</vt:lpstr>
      <vt:lpstr>In general, There are Two types of recommend. system</vt:lpstr>
      <vt:lpstr>Personalized recommend. System Rules-</vt:lpstr>
      <vt:lpstr>Non-Personalized recommend. system</vt:lpstr>
      <vt:lpstr>Non-Personalized recommend. System rules-</vt:lpstr>
      <vt:lpstr>Classes of recommendation Systems</vt:lpstr>
      <vt:lpstr>Collaborative Filtering reco. systems?</vt:lpstr>
      <vt:lpstr>User-Based Collaborative Filtering</vt:lpstr>
      <vt:lpstr>User-Based Collaborative Filtering</vt:lpstr>
      <vt:lpstr>PowerPoint Presentation</vt:lpstr>
      <vt:lpstr>Item-Based Collaborative Filtering</vt:lpstr>
      <vt:lpstr>Item-Based Collaborative Filtering</vt:lpstr>
      <vt:lpstr>Item-Based Collaborative Filtering</vt:lpstr>
      <vt:lpstr>Content-based Filtering (CBF)</vt:lpstr>
      <vt:lpstr>Content-Based System</vt:lpstr>
      <vt:lpstr>Hybrid recommender system</vt:lpstr>
      <vt:lpstr>Other Recommendation techniques</vt:lpstr>
      <vt:lpstr>PowerPoint Presentation</vt:lpstr>
      <vt:lpstr>Memory-Based VS Model-Based</vt:lpstr>
      <vt:lpstr>PowerPoint Presentation</vt:lpstr>
      <vt:lpstr>The architecture of recommender system</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dc:title>
  <dc:creator>Safaeat Molla</dc:creator>
  <cp:lastModifiedBy>Safaeat Molla</cp:lastModifiedBy>
  <cp:revision>12</cp:revision>
  <dcterms:created xsi:type="dcterms:W3CDTF">2023-06-02T19:59:53Z</dcterms:created>
  <dcterms:modified xsi:type="dcterms:W3CDTF">2023-06-13T08:09:45Z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